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8" r:id="rId4"/>
    <p:sldId id="281" r:id="rId5"/>
    <p:sldId id="282" r:id="rId6"/>
    <p:sldId id="283" r:id="rId7"/>
    <p:sldId id="270" r:id="rId8"/>
    <p:sldId id="267" r:id="rId9"/>
    <p:sldId id="269" r:id="rId10"/>
    <p:sldId id="271" r:id="rId11"/>
    <p:sldId id="272" r:id="rId12"/>
    <p:sldId id="277" r:id="rId13"/>
    <p:sldId id="266" r:id="rId14"/>
    <p:sldId id="273" r:id="rId15"/>
    <p:sldId id="278" r:id="rId16"/>
    <p:sldId id="262" r:id="rId17"/>
    <p:sldId id="263" r:id="rId18"/>
    <p:sldId id="284" r:id="rId19"/>
    <p:sldId id="285" r:id="rId20"/>
    <p:sldId id="286" r:id="rId21"/>
    <p:sldId id="276" r:id="rId22"/>
  </p:sldIdLst>
  <p:sldSz cx="9144000" cy="5143500" type="screen16x9"/>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697E"/>
    <a:srgbClr val="03697B"/>
    <a:srgbClr val="098C71"/>
    <a:srgbClr val="0971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2" d="100"/>
          <a:sy n="142" d="100"/>
        </p:scale>
        <p:origin x="714" y="12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C64AA332-26E4-4072-9C0E-DD189538BC59}" type="datetimeFigureOut">
              <a:rPr lang="es-ES" smtClean="0"/>
              <a:pPr/>
              <a:t>04/08/2019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D72FE93-CE8F-4C0C-9D05-272811EA0B9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64AA332-26E4-4072-9C0E-DD189538BC59}" type="datetimeFigureOut">
              <a:rPr lang="es-ES" smtClean="0"/>
              <a:pPr/>
              <a:t>04/08/2019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D72FE93-CE8F-4C0C-9D05-272811EA0B9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154781"/>
            <a:ext cx="2057400" cy="3290888"/>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154781"/>
            <a:ext cx="6019800" cy="329088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64AA332-26E4-4072-9C0E-DD189538BC59}" type="datetimeFigureOut">
              <a:rPr lang="es-ES" smtClean="0"/>
              <a:pPr/>
              <a:t>04/08/2019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D72FE93-CE8F-4C0C-9D05-272811EA0B9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64AA332-26E4-4072-9C0E-DD189538BC59}" type="datetimeFigureOut">
              <a:rPr lang="es-ES" smtClean="0"/>
              <a:pPr/>
              <a:t>04/08/2019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D72FE93-CE8F-4C0C-9D05-272811EA0B9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C64AA332-26E4-4072-9C0E-DD189538BC59}" type="datetimeFigureOut">
              <a:rPr lang="es-ES" smtClean="0"/>
              <a:pPr/>
              <a:t>04/08/2019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D72FE93-CE8F-4C0C-9D05-272811EA0B9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C64AA332-26E4-4072-9C0E-DD189538BC59}" type="datetimeFigureOut">
              <a:rPr lang="es-ES" smtClean="0"/>
              <a:pPr/>
              <a:t>04/08/2019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D72FE93-CE8F-4C0C-9D05-272811EA0B9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C64AA332-26E4-4072-9C0E-DD189538BC59}" type="datetimeFigureOut">
              <a:rPr lang="es-ES" smtClean="0"/>
              <a:pPr/>
              <a:t>04/08/2019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6D72FE93-CE8F-4C0C-9D05-272811EA0B9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C64AA332-26E4-4072-9C0E-DD189538BC59}" type="datetimeFigureOut">
              <a:rPr lang="es-ES" smtClean="0"/>
              <a:pPr/>
              <a:t>04/08/2019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6D72FE93-CE8F-4C0C-9D05-272811EA0B9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64AA332-26E4-4072-9C0E-DD189538BC59}" type="datetimeFigureOut">
              <a:rPr lang="es-ES" smtClean="0"/>
              <a:pPr/>
              <a:t>04/08/2019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6D72FE93-CE8F-4C0C-9D05-272811EA0B9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64AA332-26E4-4072-9C0E-DD189538BC59}" type="datetimeFigureOut">
              <a:rPr lang="es-ES" smtClean="0"/>
              <a:pPr/>
              <a:t>04/08/2019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D72FE93-CE8F-4C0C-9D05-272811EA0B9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64AA332-26E4-4072-9C0E-DD189538BC59}" type="datetimeFigureOut">
              <a:rPr lang="es-ES" smtClean="0"/>
              <a:pPr/>
              <a:t>04/08/2019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D72FE93-CE8F-4C0C-9D05-272811EA0B9C}"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4AA332-26E4-4072-9C0E-DD189538BC59}" type="datetimeFigureOut">
              <a:rPr lang="es-ES" smtClean="0"/>
              <a:pPr/>
              <a:t>04/08/2019</a:t>
            </a:fld>
            <a:endParaRPr lang="es-ES"/>
          </a:p>
        </p:txBody>
      </p:sp>
      <p:sp>
        <p:nvSpPr>
          <p:cNvPr id="5" name="4 Marcador de pie de página"/>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D72FE93-CE8F-4C0C-9D05-272811EA0B9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emf"/><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uario\Desktop\EQUITEC 2018\New Logo EQUITEC2.png"/>
          <p:cNvPicPr>
            <a:picLocks noChangeAspect="1" noChangeArrowheads="1"/>
          </p:cNvPicPr>
          <p:nvPr/>
        </p:nvPicPr>
        <p:blipFill>
          <a:blip r:embed="rId2" cstate="print"/>
          <a:srcRect/>
          <a:stretch>
            <a:fillRect/>
          </a:stretch>
        </p:blipFill>
        <p:spPr bwMode="auto">
          <a:xfrm>
            <a:off x="5292080" y="0"/>
            <a:ext cx="3851920" cy="1376686"/>
          </a:xfrm>
          <a:prstGeom prst="rect">
            <a:avLst/>
          </a:prstGeom>
          <a:noFill/>
        </p:spPr>
      </p:pic>
      <p:sp>
        <p:nvSpPr>
          <p:cNvPr id="6" name="5 CuadroTexto"/>
          <p:cNvSpPr txBox="1"/>
          <p:nvPr/>
        </p:nvSpPr>
        <p:spPr>
          <a:xfrm>
            <a:off x="3966908" y="3304024"/>
            <a:ext cx="4896544" cy="707886"/>
          </a:xfrm>
          <a:prstGeom prst="rect">
            <a:avLst/>
          </a:prstGeom>
          <a:noFill/>
        </p:spPr>
        <p:txBody>
          <a:bodyPr wrap="square" rtlCol="0">
            <a:spAutoFit/>
          </a:bodyPr>
          <a:lstStyle/>
          <a:p>
            <a:pPr algn="ctr"/>
            <a:r>
              <a:rPr lang="es-ES" sz="4000" b="1" dirty="0">
                <a:solidFill>
                  <a:srgbClr val="03697B"/>
                </a:solidFill>
                <a:effectLst>
                  <a:outerShdw blurRad="38100" dist="38100" dir="2700000" algn="tl">
                    <a:srgbClr val="000000">
                      <a:alpha val="43137"/>
                    </a:srgbClr>
                  </a:outerShdw>
                </a:effectLst>
                <a:latin typeface="Lato" pitchFamily="34" charset="0"/>
              </a:rPr>
              <a:t>INCUBATION</a:t>
            </a:r>
          </a:p>
        </p:txBody>
      </p:sp>
      <p:sp>
        <p:nvSpPr>
          <p:cNvPr id="5" name="4 CuadroTexto"/>
          <p:cNvSpPr txBox="1"/>
          <p:nvPr/>
        </p:nvSpPr>
        <p:spPr>
          <a:xfrm>
            <a:off x="4067944" y="4083918"/>
            <a:ext cx="4896544" cy="553998"/>
          </a:xfrm>
          <a:prstGeom prst="rect">
            <a:avLst/>
          </a:prstGeom>
          <a:noFill/>
        </p:spPr>
        <p:txBody>
          <a:bodyPr wrap="square" rtlCol="0">
            <a:spAutoFit/>
          </a:bodyPr>
          <a:lstStyle/>
          <a:p>
            <a:pPr algn="ctr"/>
            <a:r>
              <a:rPr lang="es-ES" sz="3000" b="1" dirty="0">
                <a:solidFill>
                  <a:srgbClr val="03697B"/>
                </a:solidFill>
                <a:effectLst>
                  <a:outerShdw blurRad="38100" dist="38100" dir="2700000" algn="tl">
                    <a:srgbClr val="000000">
                      <a:alpha val="43137"/>
                    </a:srgbClr>
                  </a:outerShdw>
                </a:effectLst>
                <a:latin typeface="Lato" pitchFamily="34" charset="0"/>
              </a:rPr>
              <a:t>-</a:t>
            </a:r>
            <a:r>
              <a:rPr lang="es-ES" sz="3000" b="1" dirty="0" err="1">
                <a:solidFill>
                  <a:srgbClr val="03697B"/>
                </a:solidFill>
                <a:effectLst>
                  <a:outerShdw blurRad="38100" dist="38100" dir="2700000" algn="tl">
                    <a:srgbClr val="000000">
                      <a:alpha val="43137"/>
                    </a:srgbClr>
                  </a:outerShdw>
                </a:effectLst>
                <a:latin typeface="Lato" pitchFamily="34" charset="0"/>
              </a:rPr>
              <a:t>Practical</a:t>
            </a:r>
            <a:r>
              <a:rPr lang="es-ES" sz="3000" b="1" dirty="0">
                <a:solidFill>
                  <a:srgbClr val="03697B"/>
                </a:solidFill>
                <a:effectLst>
                  <a:outerShdw blurRad="38100" dist="38100" dir="2700000" algn="tl">
                    <a:srgbClr val="000000">
                      <a:alpha val="43137"/>
                    </a:srgbClr>
                  </a:outerShdw>
                </a:effectLst>
                <a:latin typeface="Lato" pitchFamily="34" charset="0"/>
              </a:rPr>
              <a:t> </a:t>
            </a:r>
            <a:r>
              <a:rPr lang="es-ES" sz="3000" b="1" dirty="0" err="1">
                <a:solidFill>
                  <a:srgbClr val="03697B"/>
                </a:solidFill>
                <a:effectLst>
                  <a:outerShdw blurRad="38100" dist="38100" dir="2700000" algn="tl">
                    <a:srgbClr val="000000">
                      <a:alpha val="43137"/>
                    </a:srgbClr>
                  </a:outerShdw>
                </a:effectLst>
                <a:latin typeface="Lato" pitchFamily="34" charset="0"/>
              </a:rPr>
              <a:t>Guidance</a:t>
            </a:r>
            <a:r>
              <a:rPr lang="es-ES" sz="3000" b="1" dirty="0">
                <a:solidFill>
                  <a:srgbClr val="03697B"/>
                </a:solidFill>
                <a:effectLst>
                  <a:outerShdw blurRad="38100" dist="38100" dir="2700000" algn="tl">
                    <a:srgbClr val="000000">
                      <a:alpha val="43137"/>
                    </a:srgbClr>
                  </a:outerShdw>
                </a:effectLst>
                <a:latin typeface="Lato" pitchFamily="34" charset="0"/>
              </a:rPr>
              <a:t>-</a:t>
            </a:r>
          </a:p>
        </p:txBody>
      </p:sp>
      <p:pic>
        <p:nvPicPr>
          <p:cNvPr id="2" name="Picture 2"/>
          <p:cNvPicPr>
            <a:picLocks noChangeAspect="1" noChangeArrowheads="1"/>
          </p:cNvPicPr>
          <p:nvPr/>
        </p:nvPicPr>
        <p:blipFill>
          <a:blip r:embed="rId3" cstate="print"/>
          <a:srcRect/>
          <a:stretch>
            <a:fillRect/>
          </a:stretch>
        </p:blipFill>
        <p:spPr bwMode="auto">
          <a:xfrm>
            <a:off x="-36512" y="0"/>
            <a:ext cx="3665585" cy="51435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ew Logo EQUITEC disco.jpg"/>
          <p:cNvPicPr>
            <a:picLocks noChangeAspect="1"/>
          </p:cNvPicPr>
          <p:nvPr/>
        </p:nvPicPr>
        <p:blipFill>
          <a:blip r:embed="rId2" cstate="print"/>
          <a:stretch>
            <a:fillRect/>
          </a:stretch>
        </p:blipFill>
        <p:spPr>
          <a:xfrm>
            <a:off x="0" y="0"/>
            <a:ext cx="2771800" cy="990792"/>
          </a:xfrm>
          <a:prstGeom prst="rect">
            <a:avLst/>
          </a:prstGeom>
        </p:spPr>
      </p:pic>
      <p:sp>
        <p:nvSpPr>
          <p:cNvPr id="5" name="4 Redondear rectángulo de esquina del mismo lado"/>
          <p:cNvSpPr/>
          <p:nvPr/>
        </p:nvSpPr>
        <p:spPr>
          <a:xfrm flipV="1">
            <a:off x="971600" y="62753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dondear rectángulo de esquina del mismo lado"/>
          <p:cNvSpPr/>
          <p:nvPr/>
        </p:nvSpPr>
        <p:spPr>
          <a:xfrm flipV="1">
            <a:off x="0" y="499948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251520" y="1131591"/>
            <a:ext cx="6480720" cy="2769989"/>
          </a:xfrm>
          <a:prstGeom prst="rect">
            <a:avLst/>
          </a:prstGeom>
        </p:spPr>
        <p:txBody>
          <a:bodyPr wrap="square">
            <a:spAutoFit/>
          </a:bodyPr>
          <a:lstStyle/>
          <a:p>
            <a:r>
              <a:rPr lang="es-ES" b="1" dirty="0">
                <a:solidFill>
                  <a:srgbClr val="03697B"/>
                </a:solidFill>
                <a:effectLst>
                  <a:outerShdw blurRad="38100" dist="38100" dir="2700000" algn="tl">
                    <a:srgbClr val="000000">
                      <a:alpha val="43137"/>
                    </a:srgbClr>
                  </a:outerShdw>
                </a:effectLst>
                <a:latin typeface="Lato" pitchFamily="34" charset="0"/>
              </a:rPr>
              <a:t>DOORS</a:t>
            </a:r>
          </a:p>
          <a:p>
            <a:endParaRPr lang="es-E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Doors are important elements in incubators. They must allow access to the entire interior of the incubator and make a perfect seal when closing, by magnetic strips.</a:t>
            </a:r>
          </a:p>
          <a:p>
            <a:endParaRPr lang="es-E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It is recommended that you have a self-closing device, which keeps the door open from an angle, and below that angle the doors are automatically closed to avoid losses of the interior conditions and the extraction / placement of samples quickly.</a:t>
            </a:r>
          </a:p>
          <a:p>
            <a:endParaRPr lang="es-E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A door lock security key prevents unwelcome manipulation of samples</a:t>
            </a:r>
            <a:r>
              <a:rPr lang="es-ES" sz="1200" dirty="0">
                <a:solidFill>
                  <a:schemeClr val="tx1">
                    <a:lumMod val="65000"/>
                    <a:lumOff val="35000"/>
                  </a:schemeClr>
                </a:solidFill>
                <a:latin typeface="Lato" pitchFamily="34" charset="0"/>
              </a:rPr>
              <a:t>.</a:t>
            </a:r>
          </a:p>
          <a:p>
            <a:endParaRPr lang="en-US" sz="1200" b="1" i="1" dirty="0">
              <a:solidFill>
                <a:srgbClr val="03697B"/>
              </a:solidFill>
              <a:latin typeface="Lato" pitchFamily="34" charset="0"/>
            </a:endParaRPr>
          </a:p>
          <a:p>
            <a:r>
              <a:rPr lang="en-US" sz="1200" b="1" i="1" dirty="0">
                <a:solidFill>
                  <a:srgbClr val="03697B"/>
                </a:solidFill>
                <a:latin typeface="Lato" pitchFamily="34" charset="0"/>
              </a:rPr>
              <a:t>Select  a door that allows access to the entire interior with self-locking system and lock key</a:t>
            </a:r>
            <a:r>
              <a:rPr lang="es-ES" sz="1200" b="1" i="1" dirty="0">
                <a:solidFill>
                  <a:srgbClr val="03697B"/>
                </a:solidFill>
                <a:latin typeface="Lato" pitchFamily="34" charset="0"/>
              </a:rPr>
              <a:t> </a:t>
            </a:r>
            <a:endParaRPr lang="en-US" sz="10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		</a:t>
            </a:r>
          </a:p>
        </p:txBody>
      </p:sp>
      <p:pic>
        <p:nvPicPr>
          <p:cNvPr id="6146" name="Picture 2" descr="HealthCARE-9"/>
          <p:cNvPicPr>
            <a:picLocks noChangeAspect="1" noChangeArrowheads="1"/>
          </p:cNvPicPr>
          <p:nvPr/>
        </p:nvPicPr>
        <p:blipFill>
          <a:blip r:embed="rId3" cstate="print">
            <a:clrChange>
              <a:clrFrom>
                <a:srgbClr val="EDEDED"/>
              </a:clrFrom>
              <a:clrTo>
                <a:srgbClr val="EDEDED">
                  <a:alpha val="0"/>
                </a:srgbClr>
              </a:clrTo>
            </a:clrChange>
          </a:blip>
          <a:srcRect l="76570" t="70889" r="9535" b="20801"/>
          <a:stretch>
            <a:fillRect/>
          </a:stretch>
        </p:blipFill>
        <p:spPr bwMode="auto">
          <a:xfrm>
            <a:off x="7452320" y="1491630"/>
            <a:ext cx="1440160" cy="1217225"/>
          </a:xfrm>
          <a:prstGeom prst="rect">
            <a:avLst/>
          </a:prstGeom>
          <a:noFill/>
          <a:ln w="9525" algn="in">
            <a:noFill/>
            <a:miter lim="800000"/>
            <a:headEnd/>
            <a:tailEnd/>
          </a:ln>
          <a:effectLst/>
        </p:spPr>
      </p:pic>
      <p:pic>
        <p:nvPicPr>
          <p:cNvPr id="6147" name="Picture 3" descr="HealthCARE-9"/>
          <p:cNvPicPr>
            <a:picLocks noChangeAspect="1" noChangeArrowheads="1"/>
          </p:cNvPicPr>
          <p:nvPr/>
        </p:nvPicPr>
        <p:blipFill>
          <a:blip r:embed="rId3" cstate="print">
            <a:clrChange>
              <a:clrFrom>
                <a:srgbClr val="F3F3F3"/>
              </a:clrFrom>
              <a:clrTo>
                <a:srgbClr val="F3F3F3">
                  <a:alpha val="0"/>
                </a:srgbClr>
              </a:clrTo>
            </a:clrChange>
          </a:blip>
          <a:srcRect l="76486" t="26410" r="9393" b="64969"/>
          <a:stretch>
            <a:fillRect/>
          </a:stretch>
        </p:blipFill>
        <p:spPr bwMode="auto">
          <a:xfrm>
            <a:off x="7452319" y="2859781"/>
            <a:ext cx="1499597" cy="1296145"/>
          </a:xfrm>
          <a:prstGeom prst="rect">
            <a:avLst/>
          </a:prstGeom>
          <a:noFill/>
          <a:ln w="9525" algn="in">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ew Logo EQUITEC disco.jpg"/>
          <p:cNvPicPr>
            <a:picLocks noChangeAspect="1"/>
          </p:cNvPicPr>
          <p:nvPr/>
        </p:nvPicPr>
        <p:blipFill>
          <a:blip r:embed="rId2" cstate="print"/>
          <a:stretch>
            <a:fillRect/>
          </a:stretch>
        </p:blipFill>
        <p:spPr>
          <a:xfrm>
            <a:off x="0" y="0"/>
            <a:ext cx="2771800" cy="990792"/>
          </a:xfrm>
          <a:prstGeom prst="rect">
            <a:avLst/>
          </a:prstGeom>
        </p:spPr>
      </p:pic>
      <p:sp>
        <p:nvSpPr>
          <p:cNvPr id="5" name="4 Redondear rectángulo de esquina del mismo lado"/>
          <p:cNvSpPr/>
          <p:nvPr/>
        </p:nvSpPr>
        <p:spPr>
          <a:xfrm flipV="1">
            <a:off x="971600" y="62753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dondear rectángulo de esquina del mismo lado"/>
          <p:cNvSpPr/>
          <p:nvPr/>
        </p:nvSpPr>
        <p:spPr>
          <a:xfrm flipV="1">
            <a:off x="0" y="499948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251520" y="1131591"/>
            <a:ext cx="6552728" cy="2585323"/>
          </a:xfrm>
          <a:prstGeom prst="rect">
            <a:avLst/>
          </a:prstGeom>
        </p:spPr>
        <p:txBody>
          <a:bodyPr wrap="square">
            <a:spAutoFit/>
          </a:bodyPr>
          <a:lstStyle/>
          <a:p>
            <a:r>
              <a:rPr lang="es-ES" b="1" dirty="0">
                <a:solidFill>
                  <a:srgbClr val="03697B"/>
                </a:solidFill>
                <a:effectLst>
                  <a:outerShdw blurRad="38100" dist="38100" dir="2700000" algn="tl">
                    <a:srgbClr val="000000">
                      <a:alpha val="43137"/>
                    </a:srgbClr>
                  </a:outerShdw>
                </a:effectLst>
                <a:latin typeface="Lato" pitchFamily="34" charset="0"/>
              </a:rPr>
              <a:t>CRYSTAL</a:t>
            </a:r>
          </a:p>
          <a:p>
            <a:endParaRPr lang="es-E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There are two possibilities of glass: internal or in the door. This permit the visualization of the samples inside of the camera, besides being able to avoid the possibility of contamination when opening the doors to observe them.</a:t>
            </a:r>
          </a:p>
          <a:p>
            <a:endParaRPr lang="es-E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If the samples are photo-sensitive, this type of option is not recommended, or if the equipment is located in an area influenced by direct sunlight or another source of light that may affect the samples.</a:t>
            </a:r>
          </a:p>
          <a:p>
            <a:endParaRPr lang="es-ES" sz="1200" dirty="0">
              <a:solidFill>
                <a:schemeClr val="tx1">
                  <a:lumMod val="65000"/>
                  <a:lumOff val="35000"/>
                </a:schemeClr>
              </a:solidFill>
              <a:latin typeface="Lato" pitchFamily="34" charset="0"/>
            </a:endParaRPr>
          </a:p>
          <a:p>
            <a:r>
              <a:rPr lang="en-US" sz="1200" b="1" i="1" dirty="0">
                <a:solidFill>
                  <a:srgbClr val="03697B"/>
                </a:solidFill>
                <a:latin typeface="Lato" pitchFamily="34" charset="0"/>
              </a:rPr>
              <a:t>Select the door glass option depending on the final location of the equipment and the light sensitivity of the samples.</a:t>
            </a:r>
            <a:endParaRPr lang="en-US" sz="10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		</a:t>
            </a:r>
          </a:p>
        </p:txBody>
      </p:sp>
      <p:pic>
        <p:nvPicPr>
          <p:cNvPr id="1026" name="Picture 2" descr="C:\Users\usuario\Desktop\EQUITEC 2018\6. Fotos\ERS 615.jpg"/>
          <p:cNvPicPr>
            <a:picLocks noChangeAspect="1" noChangeArrowheads="1"/>
          </p:cNvPicPr>
          <p:nvPr/>
        </p:nvPicPr>
        <p:blipFill>
          <a:blip r:embed="rId3" cstate="print"/>
          <a:srcRect/>
          <a:stretch>
            <a:fillRect/>
          </a:stretch>
        </p:blipFill>
        <p:spPr bwMode="auto">
          <a:xfrm>
            <a:off x="8172400" y="1635645"/>
            <a:ext cx="839772" cy="2249955"/>
          </a:xfrm>
          <a:prstGeom prst="rect">
            <a:avLst/>
          </a:prstGeom>
          <a:noFill/>
        </p:spPr>
      </p:pic>
      <p:pic>
        <p:nvPicPr>
          <p:cNvPr id="1027" name="Picture 3" descr="C:\Users\usuario\Desktop\EQUITEC 2018\6. Fotos\ERS 615 C.jpg"/>
          <p:cNvPicPr>
            <a:picLocks noChangeAspect="1" noChangeArrowheads="1"/>
          </p:cNvPicPr>
          <p:nvPr/>
        </p:nvPicPr>
        <p:blipFill>
          <a:blip r:embed="rId4" cstate="print"/>
          <a:srcRect/>
          <a:stretch>
            <a:fillRect/>
          </a:stretch>
        </p:blipFill>
        <p:spPr bwMode="auto">
          <a:xfrm>
            <a:off x="7092280" y="1592212"/>
            <a:ext cx="997854" cy="2400587"/>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ew Logo EQUITEC disco.jpg"/>
          <p:cNvPicPr>
            <a:picLocks noChangeAspect="1"/>
          </p:cNvPicPr>
          <p:nvPr/>
        </p:nvPicPr>
        <p:blipFill>
          <a:blip r:embed="rId2" cstate="print"/>
          <a:stretch>
            <a:fillRect/>
          </a:stretch>
        </p:blipFill>
        <p:spPr>
          <a:xfrm>
            <a:off x="0" y="0"/>
            <a:ext cx="2771800" cy="990792"/>
          </a:xfrm>
          <a:prstGeom prst="rect">
            <a:avLst/>
          </a:prstGeom>
        </p:spPr>
      </p:pic>
      <p:sp>
        <p:nvSpPr>
          <p:cNvPr id="5" name="4 Redondear rectángulo de esquina del mismo lado"/>
          <p:cNvSpPr/>
          <p:nvPr/>
        </p:nvSpPr>
        <p:spPr>
          <a:xfrm flipV="1">
            <a:off x="971600" y="62753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dondear rectángulo de esquina del mismo lado"/>
          <p:cNvSpPr/>
          <p:nvPr/>
        </p:nvSpPr>
        <p:spPr>
          <a:xfrm flipV="1">
            <a:off x="0" y="499948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251520" y="1131591"/>
            <a:ext cx="6552728" cy="2769989"/>
          </a:xfrm>
          <a:prstGeom prst="rect">
            <a:avLst/>
          </a:prstGeom>
        </p:spPr>
        <p:txBody>
          <a:bodyPr wrap="square">
            <a:spAutoFit/>
          </a:bodyPr>
          <a:lstStyle/>
          <a:p>
            <a:r>
              <a:rPr lang="es-ES" b="1" dirty="0">
                <a:solidFill>
                  <a:srgbClr val="03697B"/>
                </a:solidFill>
                <a:effectLst>
                  <a:outerShdw blurRad="38100" dist="38100" dir="2700000" algn="tl">
                    <a:srgbClr val="000000">
                      <a:alpha val="43137"/>
                    </a:srgbClr>
                  </a:outerShdw>
                </a:effectLst>
                <a:latin typeface="Lato" pitchFamily="34" charset="0"/>
              </a:rPr>
              <a:t>CASTORS</a:t>
            </a:r>
          </a:p>
          <a:p>
            <a:endParaRPr lang="es-E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Before select the option of legs or wheels, it is necessary study the area where you want to place the incubator to analyze if the area is level or has a slight drop.</a:t>
            </a:r>
          </a:p>
          <a:p>
            <a:endParaRPr lang="es-E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Keep in mind that  the castors may be a comfortable option to move the incubator, but these castors can not be leveled, however the legs can be adjusted individually, so depending on the floor where you are going to place the equipment you can the option of adjustable legs in height, may be the best option.</a:t>
            </a:r>
          </a:p>
          <a:p>
            <a:endParaRPr lang="en-US" sz="1200" dirty="0">
              <a:solidFill>
                <a:schemeClr val="tx1">
                  <a:lumMod val="65000"/>
                  <a:lumOff val="35000"/>
                </a:schemeClr>
              </a:solidFill>
              <a:latin typeface="Lato" pitchFamily="34" charset="0"/>
            </a:endParaRPr>
          </a:p>
          <a:p>
            <a:endParaRPr lang="es-ES" sz="1200" dirty="0">
              <a:solidFill>
                <a:schemeClr val="tx1">
                  <a:lumMod val="65000"/>
                  <a:lumOff val="35000"/>
                </a:schemeClr>
              </a:solidFill>
              <a:latin typeface="Lato" pitchFamily="34" charset="0"/>
            </a:endParaRPr>
          </a:p>
          <a:p>
            <a:r>
              <a:rPr lang="en-US" sz="1200" b="1" i="1" dirty="0">
                <a:solidFill>
                  <a:srgbClr val="03697B"/>
                </a:solidFill>
                <a:latin typeface="Lato" pitchFamily="34" charset="0"/>
              </a:rPr>
              <a:t>Analyze if the floor where you are going to place the equipment has unevenness, to select the option of wheels or legs.</a:t>
            </a:r>
            <a:endParaRPr lang="en-US" sz="10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		</a:t>
            </a:r>
          </a:p>
        </p:txBody>
      </p:sp>
      <p:pic>
        <p:nvPicPr>
          <p:cNvPr id="5122" name="Picture 2" descr="HealthCARE-8"/>
          <p:cNvPicPr>
            <a:picLocks noChangeAspect="1" noChangeArrowheads="1"/>
          </p:cNvPicPr>
          <p:nvPr/>
        </p:nvPicPr>
        <p:blipFill>
          <a:blip r:embed="rId3" cstate="print"/>
          <a:srcRect l="8965" t="86301" r="81699" b="7851"/>
          <a:stretch>
            <a:fillRect/>
          </a:stretch>
        </p:blipFill>
        <p:spPr bwMode="auto">
          <a:xfrm>
            <a:off x="7452320" y="1563637"/>
            <a:ext cx="1368152" cy="1214739"/>
          </a:xfrm>
          <a:prstGeom prst="rect">
            <a:avLst/>
          </a:prstGeom>
          <a:noFill/>
          <a:ln w="9525" algn="in">
            <a:noFill/>
            <a:miter lim="800000"/>
            <a:headEnd/>
            <a:tailEnd/>
          </a:ln>
          <a:effectLst/>
        </p:spPr>
      </p:pic>
      <p:pic>
        <p:nvPicPr>
          <p:cNvPr id="5123" name="Picture 3" descr="HealthCARE-8"/>
          <p:cNvPicPr>
            <a:picLocks noChangeAspect="1" noChangeArrowheads="1"/>
          </p:cNvPicPr>
          <p:nvPr/>
        </p:nvPicPr>
        <p:blipFill>
          <a:blip r:embed="rId3" cstate="print"/>
          <a:srcRect l="19662" t="86301" r="70807" b="7851"/>
          <a:stretch>
            <a:fillRect/>
          </a:stretch>
        </p:blipFill>
        <p:spPr bwMode="auto">
          <a:xfrm>
            <a:off x="7452319" y="2859782"/>
            <a:ext cx="1440161" cy="1251076"/>
          </a:xfrm>
          <a:prstGeom prst="rect">
            <a:avLst/>
          </a:prstGeom>
          <a:noFill/>
          <a:ln w="9525" algn="in">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ew Logo EQUITEC disco.jpg"/>
          <p:cNvPicPr>
            <a:picLocks noChangeAspect="1"/>
          </p:cNvPicPr>
          <p:nvPr/>
        </p:nvPicPr>
        <p:blipFill>
          <a:blip r:embed="rId2" cstate="print"/>
          <a:stretch>
            <a:fillRect/>
          </a:stretch>
        </p:blipFill>
        <p:spPr>
          <a:xfrm>
            <a:off x="0" y="0"/>
            <a:ext cx="2771800" cy="990792"/>
          </a:xfrm>
          <a:prstGeom prst="rect">
            <a:avLst/>
          </a:prstGeom>
        </p:spPr>
      </p:pic>
      <p:sp>
        <p:nvSpPr>
          <p:cNvPr id="5" name="4 Redondear rectángulo de esquina del mismo lado"/>
          <p:cNvSpPr/>
          <p:nvPr/>
        </p:nvSpPr>
        <p:spPr>
          <a:xfrm flipV="1">
            <a:off x="971600" y="62753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dondear rectángulo de esquina del mismo lado"/>
          <p:cNvSpPr/>
          <p:nvPr/>
        </p:nvSpPr>
        <p:spPr>
          <a:xfrm flipV="1">
            <a:off x="0" y="499948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251520" y="1131591"/>
            <a:ext cx="8640960" cy="2739211"/>
          </a:xfrm>
          <a:prstGeom prst="rect">
            <a:avLst/>
          </a:prstGeom>
        </p:spPr>
        <p:txBody>
          <a:bodyPr wrap="square">
            <a:spAutoFit/>
          </a:bodyPr>
          <a:lstStyle/>
          <a:p>
            <a:r>
              <a:rPr lang="es-ES" b="1" dirty="0">
                <a:solidFill>
                  <a:srgbClr val="03697B"/>
                </a:solidFill>
                <a:effectLst>
                  <a:outerShdw blurRad="38100" dist="38100" dir="2700000" algn="tl">
                    <a:srgbClr val="000000">
                      <a:alpha val="43137"/>
                    </a:srgbClr>
                  </a:outerShdw>
                </a:effectLst>
                <a:latin typeface="Lato" pitchFamily="34" charset="0"/>
              </a:rPr>
              <a:t>CONTROL</a:t>
            </a:r>
          </a:p>
          <a:p>
            <a:endParaRPr lang="en-U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We have many control varieties to offer in our products that it is a strong point for our customers</a:t>
            </a:r>
          </a:p>
          <a:p>
            <a:endParaRPr lang="en-U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Depending on the application and features you are looking for, we can offer up to 4 different types of controls.</a:t>
            </a:r>
          </a:p>
          <a:p>
            <a:endParaRPr lang="en-U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A great advantage for the client, sometimes the customer pays a higher cost for a control  with too many functions that he will not use or too complex, that makes him waste time learning unnecessary functions</a:t>
            </a:r>
            <a:r>
              <a:rPr lang="es-ES" sz="1200" dirty="0">
                <a:solidFill>
                  <a:schemeClr val="tx1">
                    <a:lumMod val="65000"/>
                    <a:lumOff val="35000"/>
                  </a:schemeClr>
                </a:solidFill>
                <a:latin typeface="Lato" pitchFamily="34" charset="0"/>
              </a:rPr>
              <a:t>. </a:t>
            </a:r>
          </a:p>
          <a:p>
            <a:endParaRPr lang="es-ES" sz="1200" dirty="0">
              <a:solidFill>
                <a:schemeClr val="tx1">
                  <a:lumMod val="65000"/>
                  <a:lumOff val="35000"/>
                </a:schemeClr>
              </a:solidFill>
              <a:latin typeface="Lato" pitchFamily="34" charset="0"/>
            </a:endParaRPr>
          </a:p>
          <a:p>
            <a:r>
              <a:rPr lang="es-ES" sz="1200" b="1" i="1" dirty="0">
                <a:solidFill>
                  <a:srgbClr val="03697B"/>
                </a:solidFill>
                <a:latin typeface="Lato" pitchFamily="34" charset="0"/>
              </a:rPr>
              <a:t> </a:t>
            </a:r>
            <a:r>
              <a:rPr lang="en-US" sz="1200" b="1" i="1" dirty="0">
                <a:solidFill>
                  <a:srgbClr val="03697B"/>
                </a:solidFill>
                <a:latin typeface="Lato" pitchFamily="34" charset="0"/>
              </a:rPr>
              <a:t>Select the control that best suits your needs.</a:t>
            </a:r>
            <a:endParaRPr lang="es-ES" sz="1200" b="1" i="1" dirty="0">
              <a:solidFill>
                <a:srgbClr val="03697B"/>
              </a:solidFill>
              <a:latin typeface="Lato" pitchFamily="34" charset="0"/>
            </a:endParaRPr>
          </a:p>
          <a:p>
            <a:endParaRPr lang="es-ES" sz="1200" dirty="0">
              <a:solidFill>
                <a:schemeClr val="tx1">
                  <a:lumMod val="65000"/>
                  <a:lumOff val="35000"/>
                </a:schemeClr>
              </a:solidFill>
              <a:latin typeface="Lato" pitchFamily="34" charset="0"/>
            </a:endParaRPr>
          </a:p>
          <a:p>
            <a:endParaRPr lang="es-ES" sz="1200" dirty="0">
              <a:solidFill>
                <a:schemeClr val="tx1">
                  <a:lumMod val="65000"/>
                  <a:lumOff val="35000"/>
                </a:schemeClr>
              </a:solidFill>
              <a:latin typeface="Lato" pitchFamily="34" charset="0"/>
            </a:endParaRPr>
          </a:p>
          <a:p>
            <a:pPr>
              <a:buFontTx/>
              <a:buChar char="-"/>
            </a:pPr>
            <a:endParaRPr lang="en-US" sz="10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		</a:t>
            </a:r>
          </a:p>
        </p:txBody>
      </p:sp>
      <p:pic>
        <p:nvPicPr>
          <p:cNvPr id="2" name="Picture 2" descr="C:\Users\usuario\Desktop\EQUITEC 2018\6. Fotos\4000.jpg"/>
          <p:cNvPicPr>
            <a:picLocks noChangeAspect="1" noChangeArrowheads="1"/>
          </p:cNvPicPr>
          <p:nvPr/>
        </p:nvPicPr>
        <p:blipFill>
          <a:blip r:embed="rId3" cstate="print"/>
          <a:srcRect/>
          <a:stretch>
            <a:fillRect/>
          </a:stretch>
        </p:blipFill>
        <p:spPr bwMode="auto">
          <a:xfrm>
            <a:off x="3084298" y="3435846"/>
            <a:ext cx="1679262" cy="936104"/>
          </a:xfrm>
          <a:prstGeom prst="rect">
            <a:avLst/>
          </a:prstGeom>
          <a:noFill/>
        </p:spPr>
      </p:pic>
      <p:pic>
        <p:nvPicPr>
          <p:cNvPr id="13" name="12 Imagen">
            <a:extLst>
              <a:ext uri="{FF2B5EF4-FFF2-40B4-BE49-F238E27FC236}">
                <a16:creationId xmlns:a16="http://schemas.microsoft.com/office/drawing/2014/main" id="{69E1FD1A-6C24-4FE9-AC09-10A68B7242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3403265"/>
            <a:ext cx="1169221" cy="100126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03C11F30-6311-4A57-A4F8-0D7F3F99AABA}"/>
              </a:ext>
            </a:extLst>
          </p:cNvPr>
          <p:cNvPicPr>
            <a:picLocks noChangeAspect="1"/>
          </p:cNvPicPr>
          <p:nvPr/>
        </p:nvPicPr>
        <p:blipFill>
          <a:blip r:embed="rId5"/>
          <a:stretch>
            <a:fillRect/>
          </a:stretch>
        </p:blipFill>
        <p:spPr>
          <a:xfrm>
            <a:off x="6948264" y="3558369"/>
            <a:ext cx="1548712" cy="772630"/>
          </a:xfrm>
          <a:prstGeom prst="rect">
            <a:avLst/>
          </a:prstGeom>
        </p:spPr>
      </p:pic>
      <p:pic>
        <p:nvPicPr>
          <p:cNvPr id="7" name="Imagen 6">
            <a:extLst>
              <a:ext uri="{FF2B5EF4-FFF2-40B4-BE49-F238E27FC236}">
                <a16:creationId xmlns:a16="http://schemas.microsoft.com/office/drawing/2014/main" id="{A529F52E-8639-45D5-B4EC-33E9CFAF15C6}"/>
              </a:ext>
            </a:extLst>
          </p:cNvPr>
          <p:cNvPicPr>
            <a:picLocks noChangeAspect="1"/>
          </p:cNvPicPr>
          <p:nvPr/>
        </p:nvPicPr>
        <p:blipFill>
          <a:blip r:embed="rId6"/>
          <a:stretch>
            <a:fillRect/>
          </a:stretch>
        </p:blipFill>
        <p:spPr>
          <a:xfrm>
            <a:off x="581111" y="3253183"/>
            <a:ext cx="1872208" cy="151683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ew Logo EQUITEC disco.jpg"/>
          <p:cNvPicPr>
            <a:picLocks noChangeAspect="1"/>
          </p:cNvPicPr>
          <p:nvPr/>
        </p:nvPicPr>
        <p:blipFill>
          <a:blip r:embed="rId2" cstate="print"/>
          <a:stretch>
            <a:fillRect/>
          </a:stretch>
        </p:blipFill>
        <p:spPr>
          <a:xfrm>
            <a:off x="0" y="0"/>
            <a:ext cx="2771800" cy="990792"/>
          </a:xfrm>
          <a:prstGeom prst="rect">
            <a:avLst/>
          </a:prstGeom>
        </p:spPr>
      </p:pic>
      <p:sp>
        <p:nvSpPr>
          <p:cNvPr id="5" name="4 Redondear rectángulo de esquina del mismo lado"/>
          <p:cNvSpPr/>
          <p:nvPr/>
        </p:nvSpPr>
        <p:spPr>
          <a:xfrm flipV="1">
            <a:off x="971600" y="62753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dondear rectángulo de esquina del mismo lado"/>
          <p:cNvSpPr/>
          <p:nvPr/>
        </p:nvSpPr>
        <p:spPr>
          <a:xfrm flipV="1">
            <a:off x="0" y="499948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2630941" y="1058838"/>
            <a:ext cx="2664296" cy="3016210"/>
          </a:xfrm>
          <a:prstGeom prst="rect">
            <a:avLst/>
          </a:prstGeom>
        </p:spPr>
        <p:txBody>
          <a:bodyPr wrap="square">
            <a:spAutoFit/>
          </a:bodyPr>
          <a:lstStyle/>
          <a:p>
            <a:endParaRPr lang="es-ES" sz="1200" dirty="0">
              <a:solidFill>
                <a:schemeClr val="tx1">
                  <a:lumMod val="65000"/>
                  <a:lumOff val="35000"/>
                </a:schemeClr>
              </a:solidFill>
              <a:latin typeface="Lato" pitchFamily="34" charset="0"/>
            </a:endParaRPr>
          </a:p>
          <a:p>
            <a:endParaRPr lang="es-ES" sz="1200" dirty="0">
              <a:solidFill>
                <a:schemeClr val="tx1">
                  <a:lumMod val="65000"/>
                  <a:lumOff val="35000"/>
                </a:schemeClr>
              </a:solidFill>
              <a:latin typeface="Lato" pitchFamily="34" charset="0"/>
            </a:endParaRPr>
          </a:p>
          <a:p>
            <a:r>
              <a:rPr lang="es-ES" sz="1200" b="1" dirty="0">
                <a:solidFill>
                  <a:srgbClr val="03697B"/>
                </a:solidFill>
                <a:latin typeface="Lato" pitchFamily="34" charset="0"/>
              </a:rPr>
              <a:t> 4000 SERIE </a:t>
            </a:r>
          </a:p>
          <a:p>
            <a:endParaRPr lang="es-ES" sz="1200" dirty="0">
              <a:solidFill>
                <a:schemeClr val="tx1">
                  <a:lumMod val="65000"/>
                  <a:lumOff val="35000"/>
                </a:schemeClr>
              </a:solidFill>
              <a:latin typeface="Lato" pitchFamily="34" charset="0"/>
            </a:endParaRPr>
          </a:p>
          <a:p>
            <a:pPr>
              <a:buFontTx/>
              <a:buChar char="-"/>
            </a:pPr>
            <a:r>
              <a:rPr lang="es-ES" sz="1200" dirty="0">
                <a:solidFill>
                  <a:schemeClr val="tx1">
                    <a:lumMod val="65000"/>
                    <a:lumOff val="35000"/>
                  </a:schemeClr>
                </a:solidFill>
                <a:latin typeface="Lato" pitchFamily="34" charset="0"/>
              </a:rPr>
              <a:t>TFT </a:t>
            </a:r>
            <a:r>
              <a:rPr lang="es-ES" sz="1200" dirty="0" err="1">
                <a:solidFill>
                  <a:schemeClr val="tx1">
                    <a:lumMod val="65000"/>
                    <a:lumOff val="35000"/>
                  </a:schemeClr>
                </a:solidFill>
                <a:latin typeface="Lato" pitchFamily="34" charset="0"/>
              </a:rPr>
              <a:t>touch</a:t>
            </a:r>
            <a:r>
              <a:rPr lang="es-ES" sz="1200" dirty="0">
                <a:solidFill>
                  <a:schemeClr val="tx1">
                    <a:lumMod val="65000"/>
                    <a:lumOff val="35000"/>
                  </a:schemeClr>
                </a:solidFill>
                <a:latin typeface="Lato" pitchFamily="34" charset="0"/>
              </a:rPr>
              <a:t> </a:t>
            </a:r>
            <a:r>
              <a:rPr lang="es-ES" sz="1200" dirty="0" err="1">
                <a:solidFill>
                  <a:schemeClr val="tx1">
                    <a:lumMod val="65000"/>
                    <a:lumOff val="35000"/>
                  </a:schemeClr>
                </a:solidFill>
                <a:latin typeface="Lato" pitchFamily="34" charset="0"/>
              </a:rPr>
              <a:t>screen</a:t>
            </a:r>
            <a:r>
              <a:rPr lang="es-ES" sz="1200" dirty="0">
                <a:solidFill>
                  <a:schemeClr val="tx1">
                    <a:lumMod val="65000"/>
                    <a:lumOff val="35000"/>
                  </a:schemeClr>
                </a:solidFill>
                <a:latin typeface="Lato" pitchFamily="34" charset="0"/>
              </a:rPr>
              <a:t> 4,3”</a:t>
            </a:r>
          </a:p>
          <a:p>
            <a:r>
              <a:rPr lang="en-US" sz="1200" dirty="0">
                <a:solidFill>
                  <a:schemeClr val="tx1">
                    <a:lumMod val="65000"/>
                    <a:lumOff val="35000"/>
                  </a:schemeClr>
                </a:solidFill>
                <a:latin typeface="Lato" pitchFamily="34" charset="0"/>
              </a:rPr>
              <a:t>-3 Audible and visible alarms</a:t>
            </a:r>
          </a:p>
          <a:p>
            <a:r>
              <a:rPr lang="en-US" sz="1200" dirty="0">
                <a:solidFill>
                  <a:schemeClr val="tx1">
                    <a:lumMod val="65000"/>
                    <a:lumOff val="35000"/>
                  </a:schemeClr>
                </a:solidFill>
                <a:latin typeface="Lato" pitchFamily="34" charset="0"/>
              </a:rPr>
              <a:t>-</a:t>
            </a:r>
            <a:r>
              <a:rPr lang="es-ES" sz="1200" dirty="0" err="1">
                <a:solidFill>
                  <a:schemeClr val="tx1">
                    <a:lumMod val="65000"/>
                    <a:lumOff val="35000"/>
                  </a:schemeClr>
                </a:solidFill>
                <a:latin typeface="Lato" pitchFamily="34" charset="0"/>
              </a:rPr>
              <a:t>Remote</a:t>
            </a:r>
            <a:r>
              <a:rPr lang="es-ES" sz="1200" dirty="0">
                <a:solidFill>
                  <a:schemeClr val="tx1">
                    <a:lumMod val="65000"/>
                    <a:lumOff val="35000"/>
                  </a:schemeClr>
                </a:solidFill>
                <a:latin typeface="Lato" pitchFamily="34" charset="0"/>
              </a:rPr>
              <a:t> </a:t>
            </a:r>
            <a:r>
              <a:rPr lang="es-ES" sz="1200" dirty="0" err="1">
                <a:solidFill>
                  <a:schemeClr val="tx1">
                    <a:lumMod val="65000"/>
                    <a:lumOff val="35000"/>
                  </a:schemeClr>
                </a:solidFill>
                <a:latin typeface="Lato" pitchFamily="34" charset="0"/>
              </a:rPr>
              <a:t>alarm</a:t>
            </a:r>
            <a:r>
              <a:rPr lang="es-ES" sz="1200" dirty="0">
                <a:solidFill>
                  <a:schemeClr val="tx1">
                    <a:lumMod val="65000"/>
                    <a:lumOff val="35000"/>
                  </a:schemeClr>
                </a:solidFill>
                <a:latin typeface="Lato" pitchFamily="34" charset="0"/>
              </a:rPr>
              <a:t> </a:t>
            </a:r>
          </a:p>
          <a:p>
            <a:pPr>
              <a:buFontTx/>
              <a:buChar char="-"/>
            </a:pPr>
            <a:r>
              <a:rPr lang="es-ES" sz="1200" dirty="0">
                <a:solidFill>
                  <a:schemeClr val="tx1">
                    <a:lumMod val="65000"/>
                    <a:lumOff val="35000"/>
                  </a:schemeClr>
                </a:solidFill>
                <a:latin typeface="Lato" pitchFamily="34" charset="0"/>
              </a:rPr>
              <a:t>USB.</a:t>
            </a:r>
          </a:p>
          <a:p>
            <a:pPr>
              <a:buFontTx/>
              <a:buChar char="-"/>
            </a:pPr>
            <a:r>
              <a:rPr lang="es-ES" sz="1200" dirty="0">
                <a:solidFill>
                  <a:schemeClr val="tx1">
                    <a:lumMod val="65000"/>
                    <a:lumOff val="35000"/>
                  </a:schemeClr>
                </a:solidFill>
                <a:latin typeface="Lato" pitchFamily="34" charset="0"/>
              </a:rPr>
              <a:t>Ethernet </a:t>
            </a:r>
          </a:p>
          <a:p>
            <a:r>
              <a:rPr lang="es-ES" sz="1200" dirty="0">
                <a:solidFill>
                  <a:schemeClr val="tx1">
                    <a:lumMod val="65000"/>
                    <a:lumOff val="35000"/>
                  </a:schemeClr>
                </a:solidFill>
                <a:latin typeface="Lato" pitchFamily="34" charset="0"/>
              </a:rPr>
              <a:t>- </a:t>
            </a:r>
            <a:r>
              <a:rPr lang="es-ES" sz="1200" dirty="0" err="1">
                <a:solidFill>
                  <a:schemeClr val="tx1">
                    <a:lumMod val="65000"/>
                    <a:lumOff val="35000"/>
                  </a:schemeClr>
                </a:solidFill>
                <a:latin typeface="Lato" pitchFamily="34" charset="0"/>
              </a:rPr>
              <a:t>Battery</a:t>
            </a:r>
            <a:endParaRPr lang="es-ES" sz="1200" dirty="0">
              <a:solidFill>
                <a:schemeClr val="tx1">
                  <a:lumMod val="65000"/>
                  <a:lumOff val="35000"/>
                </a:schemeClr>
              </a:solidFill>
              <a:latin typeface="Lato" pitchFamily="34" charset="0"/>
            </a:endParaRPr>
          </a:p>
          <a:p>
            <a:pPr>
              <a:buFontTx/>
              <a:buChar char="-"/>
            </a:pPr>
            <a:r>
              <a:rPr lang="es-ES" sz="1200" dirty="0" err="1">
                <a:solidFill>
                  <a:schemeClr val="tx1">
                    <a:lumMod val="65000"/>
                    <a:lumOff val="35000"/>
                  </a:schemeClr>
                </a:solidFill>
                <a:latin typeface="Lato" pitchFamily="34" charset="0"/>
              </a:rPr>
              <a:t>Different</a:t>
            </a:r>
            <a:r>
              <a:rPr lang="es-ES" sz="1200" dirty="0">
                <a:solidFill>
                  <a:schemeClr val="tx1">
                    <a:lumMod val="65000"/>
                    <a:lumOff val="35000"/>
                  </a:schemeClr>
                </a:solidFill>
                <a:latin typeface="Lato" pitchFamily="34" charset="0"/>
              </a:rPr>
              <a:t> </a:t>
            </a:r>
            <a:r>
              <a:rPr lang="es-ES" sz="1200" dirty="0" err="1">
                <a:solidFill>
                  <a:schemeClr val="tx1">
                    <a:lumMod val="65000"/>
                    <a:lumOff val="35000"/>
                  </a:schemeClr>
                </a:solidFill>
                <a:latin typeface="Lato" pitchFamily="34" charset="0"/>
              </a:rPr>
              <a:t>languages</a:t>
            </a:r>
            <a:r>
              <a:rPr lang="es-ES" sz="1200" dirty="0">
                <a:solidFill>
                  <a:schemeClr val="tx1">
                    <a:lumMod val="65000"/>
                    <a:lumOff val="35000"/>
                  </a:schemeClr>
                </a:solidFill>
                <a:latin typeface="Lato" pitchFamily="34" charset="0"/>
              </a:rPr>
              <a:t>.</a:t>
            </a:r>
          </a:p>
          <a:p>
            <a:pPr>
              <a:buFontTx/>
              <a:buChar char="-"/>
            </a:pPr>
            <a:r>
              <a:rPr lang="es-ES" sz="1200" dirty="0" err="1">
                <a:solidFill>
                  <a:schemeClr val="tx1">
                    <a:lumMod val="65000"/>
                    <a:lumOff val="35000"/>
                  </a:schemeClr>
                </a:solidFill>
                <a:latin typeface="Lato" pitchFamily="34" charset="0"/>
              </a:rPr>
              <a:t>Datalogger</a:t>
            </a:r>
            <a:endParaRPr lang="es-ES" sz="1200" dirty="0">
              <a:solidFill>
                <a:schemeClr val="tx1">
                  <a:lumMod val="65000"/>
                  <a:lumOff val="35000"/>
                </a:schemeClr>
              </a:solidFill>
              <a:latin typeface="Lato" pitchFamily="34" charset="0"/>
            </a:endParaRPr>
          </a:p>
          <a:p>
            <a:pPr>
              <a:buFontTx/>
              <a:buChar char="-"/>
            </a:pPr>
            <a:r>
              <a:rPr lang="es-ES" sz="1200" dirty="0">
                <a:solidFill>
                  <a:schemeClr val="tx1">
                    <a:lumMod val="65000"/>
                    <a:lumOff val="35000"/>
                  </a:schemeClr>
                </a:solidFill>
                <a:latin typeface="Lato" pitchFamily="34" charset="0"/>
              </a:rPr>
              <a:t> </a:t>
            </a:r>
            <a:r>
              <a:rPr lang="es-ES" sz="1200" dirty="0" err="1">
                <a:solidFill>
                  <a:schemeClr val="tx1">
                    <a:lumMod val="65000"/>
                    <a:lumOff val="35000"/>
                  </a:schemeClr>
                </a:solidFill>
                <a:latin typeface="Lato" pitchFamily="34" charset="0"/>
              </a:rPr>
              <a:t>Graphic</a:t>
            </a:r>
            <a:r>
              <a:rPr lang="es-ES" sz="1200" dirty="0">
                <a:solidFill>
                  <a:schemeClr val="tx1">
                    <a:lumMod val="65000"/>
                    <a:lumOff val="35000"/>
                  </a:schemeClr>
                </a:solidFill>
                <a:latin typeface="Lato" pitchFamily="34" charset="0"/>
              </a:rPr>
              <a:t> interface.</a:t>
            </a:r>
          </a:p>
          <a:p>
            <a:pPr>
              <a:buFontTx/>
              <a:buChar char="-"/>
            </a:pPr>
            <a:r>
              <a:rPr lang="es-ES" sz="1200" dirty="0" err="1">
                <a:solidFill>
                  <a:schemeClr val="tx1">
                    <a:lumMod val="65000"/>
                    <a:lumOff val="35000"/>
                  </a:schemeClr>
                </a:solidFill>
                <a:latin typeface="Lato" pitchFamily="34" charset="0"/>
              </a:rPr>
              <a:t>Password</a:t>
            </a:r>
            <a:r>
              <a:rPr lang="es-ES" sz="1200" dirty="0">
                <a:solidFill>
                  <a:schemeClr val="tx1">
                    <a:lumMod val="65000"/>
                    <a:lumOff val="35000"/>
                  </a:schemeClr>
                </a:solidFill>
                <a:latin typeface="Lato" pitchFamily="34" charset="0"/>
              </a:rPr>
              <a:t>.</a:t>
            </a:r>
          </a:p>
          <a:p>
            <a:pPr>
              <a:buFontTx/>
              <a:buChar char="-"/>
            </a:pPr>
            <a:endParaRPr lang="en-US" sz="10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		</a:t>
            </a:r>
          </a:p>
        </p:txBody>
      </p:sp>
      <p:pic>
        <p:nvPicPr>
          <p:cNvPr id="12" name="Picture 2" descr="C:\Users\usuario\Desktop\EQUITEC 2018\6. Fotos\4000.jpg"/>
          <p:cNvPicPr>
            <a:picLocks noChangeAspect="1" noChangeArrowheads="1"/>
          </p:cNvPicPr>
          <p:nvPr/>
        </p:nvPicPr>
        <p:blipFill>
          <a:blip r:embed="rId3" cstate="print"/>
          <a:srcRect/>
          <a:stretch>
            <a:fillRect/>
          </a:stretch>
        </p:blipFill>
        <p:spPr bwMode="auto">
          <a:xfrm>
            <a:off x="2637784" y="3844555"/>
            <a:ext cx="1425326" cy="794547"/>
          </a:xfrm>
          <a:prstGeom prst="rect">
            <a:avLst/>
          </a:prstGeom>
          <a:noFill/>
        </p:spPr>
      </p:pic>
      <p:sp>
        <p:nvSpPr>
          <p:cNvPr id="13" name="12 Rectángulo"/>
          <p:cNvSpPr/>
          <p:nvPr/>
        </p:nvSpPr>
        <p:spPr>
          <a:xfrm>
            <a:off x="6810562" y="1058092"/>
            <a:ext cx="2088232" cy="2831544"/>
          </a:xfrm>
          <a:prstGeom prst="rect">
            <a:avLst/>
          </a:prstGeom>
        </p:spPr>
        <p:txBody>
          <a:bodyPr wrap="square">
            <a:spAutoFit/>
          </a:bodyPr>
          <a:lstStyle/>
          <a:p>
            <a:endParaRPr lang="es-ES" sz="1200" dirty="0">
              <a:solidFill>
                <a:schemeClr val="tx1">
                  <a:lumMod val="65000"/>
                  <a:lumOff val="35000"/>
                </a:schemeClr>
              </a:solidFill>
              <a:latin typeface="Lato" pitchFamily="34" charset="0"/>
            </a:endParaRPr>
          </a:p>
          <a:p>
            <a:endParaRPr lang="es-ES" sz="1200" dirty="0">
              <a:solidFill>
                <a:schemeClr val="tx1">
                  <a:lumMod val="65000"/>
                  <a:lumOff val="35000"/>
                </a:schemeClr>
              </a:solidFill>
              <a:latin typeface="Lato" pitchFamily="34" charset="0"/>
            </a:endParaRPr>
          </a:p>
          <a:p>
            <a:r>
              <a:rPr lang="es-ES" sz="1200" b="1" dirty="0">
                <a:solidFill>
                  <a:srgbClr val="03697B"/>
                </a:solidFill>
                <a:latin typeface="Lato" pitchFamily="34" charset="0"/>
              </a:rPr>
              <a:t>2000 SERIE</a:t>
            </a:r>
          </a:p>
          <a:p>
            <a:endParaRPr lang="es-ES" sz="1200" dirty="0">
              <a:solidFill>
                <a:schemeClr val="tx1">
                  <a:lumMod val="65000"/>
                  <a:lumOff val="35000"/>
                </a:schemeClr>
              </a:solidFill>
              <a:latin typeface="Lato" pitchFamily="34" charset="0"/>
            </a:endParaRPr>
          </a:p>
          <a:p>
            <a:r>
              <a:rPr lang="es-ES" sz="1200" dirty="0">
                <a:solidFill>
                  <a:schemeClr val="tx1">
                    <a:lumMod val="65000"/>
                    <a:lumOff val="35000"/>
                  </a:schemeClr>
                </a:solidFill>
                <a:latin typeface="Lato" pitchFamily="34" charset="0"/>
              </a:rPr>
              <a:t>-</a:t>
            </a:r>
            <a:r>
              <a:rPr lang="es-ES" sz="1200" dirty="0" err="1">
                <a:solidFill>
                  <a:schemeClr val="tx1">
                    <a:lumMod val="65000"/>
                    <a:lumOff val="35000"/>
                  </a:schemeClr>
                </a:solidFill>
                <a:latin typeface="Lato" pitchFamily="34" charset="0"/>
              </a:rPr>
              <a:t>Easy</a:t>
            </a:r>
            <a:r>
              <a:rPr lang="es-ES" sz="1200" dirty="0">
                <a:solidFill>
                  <a:schemeClr val="tx1">
                    <a:lumMod val="65000"/>
                    <a:lumOff val="35000"/>
                  </a:schemeClr>
                </a:solidFill>
                <a:latin typeface="Lato" pitchFamily="34" charset="0"/>
              </a:rPr>
              <a:t> and </a:t>
            </a:r>
            <a:r>
              <a:rPr lang="es-ES" sz="1200" dirty="0" err="1">
                <a:solidFill>
                  <a:schemeClr val="tx1">
                    <a:lumMod val="65000"/>
                    <a:lumOff val="35000"/>
                  </a:schemeClr>
                </a:solidFill>
                <a:latin typeface="Lato" pitchFamily="34" charset="0"/>
              </a:rPr>
              <a:t>intuitive</a:t>
            </a:r>
            <a:r>
              <a:rPr lang="es-ES" sz="1200" dirty="0">
                <a:solidFill>
                  <a:schemeClr val="tx1">
                    <a:lumMod val="65000"/>
                    <a:lumOff val="35000"/>
                  </a:schemeClr>
                </a:solidFill>
                <a:latin typeface="Lato" pitchFamily="34" charset="0"/>
              </a:rPr>
              <a:t>.</a:t>
            </a:r>
          </a:p>
          <a:p>
            <a:pPr marL="171450" indent="-171450">
              <a:buFontTx/>
              <a:buChar char="-"/>
            </a:pPr>
            <a:r>
              <a:rPr lang="es-ES" sz="1200" dirty="0">
                <a:solidFill>
                  <a:schemeClr val="tx1">
                    <a:lumMod val="65000"/>
                    <a:lumOff val="35000"/>
                  </a:schemeClr>
                </a:solidFill>
                <a:latin typeface="Lato" pitchFamily="34" charset="0"/>
              </a:rPr>
              <a:t>2 </a:t>
            </a:r>
            <a:r>
              <a:rPr lang="es-ES" sz="1200" dirty="0" err="1">
                <a:solidFill>
                  <a:schemeClr val="tx1">
                    <a:lumMod val="65000"/>
                    <a:lumOff val="35000"/>
                  </a:schemeClr>
                </a:solidFill>
                <a:latin typeface="Lato" pitchFamily="34" charset="0"/>
              </a:rPr>
              <a:t>displays</a:t>
            </a:r>
            <a:r>
              <a:rPr lang="es-ES" sz="1200" dirty="0">
                <a:solidFill>
                  <a:schemeClr val="tx1">
                    <a:lumMod val="65000"/>
                    <a:lumOff val="35000"/>
                  </a:schemeClr>
                </a:solidFill>
                <a:latin typeface="Lato" pitchFamily="34" charset="0"/>
              </a:rPr>
              <a:t> 4 </a:t>
            </a:r>
            <a:r>
              <a:rPr lang="es-ES" sz="1200" dirty="0" err="1">
                <a:solidFill>
                  <a:schemeClr val="tx1">
                    <a:lumMod val="65000"/>
                    <a:lumOff val="35000"/>
                  </a:schemeClr>
                </a:solidFill>
                <a:latin typeface="Lato" pitchFamily="34" charset="0"/>
              </a:rPr>
              <a:t>digits</a:t>
            </a:r>
            <a:r>
              <a:rPr lang="es-ES" sz="1200" dirty="0">
                <a:solidFill>
                  <a:schemeClr val="tx1">
                    <a:lumMod val="65000"/>
                    <a:lumOff val="35000"/>
                  </a:schemeClr>
                </a:solidFill>
                <a:latin typeface="Lato" pitchFamily="34" charset="0"/>
              </a:rPr>
              <a:t> MULTI Color </a:t>
            </a:r>
          </a:p>
          <a:p>
            <a:pPr marL="171450" indent="-171450">
              <a:buFontTx/>
              <a:buChar char="-"/>
            </a:pPr>
            <a:r>
              <a:rPr lang="es-ES" sz="1200" dirty="0" err="1">
                <a:solidFill>
                  <a:schemeClr val="tx1">
                    <a:lumMod val="65000"/>
                    <a:lumOff val="35000"/>
                  </a:schemeClr>
                </a:solidFill>
                <a:latin typeface="Lato" pitchFamily="34" charset="0"/>
              </a:rPr>
              <a:t>Password</a:t>
            </a:r>
            <a:r>
              <a:rPr lang="es-ES" sz="1200" dirty="0">
                <a:solidFill>
                  <a:schemeClr val="tx1">
                    <a:lumMod val="65000"/>
                    <a:lumOff val="35000"/>
                  </a:schemeClr>
                </a:solidFill>
                <a:latin typeface="Lato" pitchFamily="34" charset="0"/>
              </a:rPr>
              <a:t>.</a:t>
            </a:r>
          </a:p>
          <a:p>
            <a:pPr>
              <a:buFontTx/>
              <a:buChar char="-"/>
            </a:pPr>
            <a:r>
              <a:rPr lang="es-ES" sz="1200" dirty="0">
                <a:solidFill>
                  <a:schemeClr val="tx1">
                    <a:lumMod val="65000"/>
                    <a:lumOff val="35000"/>
                  </a:schemeClr>
                </a:solidFill>
                <a:latin typeface="Lato" pitchFamily="34" charset="0"/>
              </a:rPr>
              <a:t>Visual </a:t>
            </a:r>
            <a:r>
              <a:rPr lang="es-ES" sz="1200" dirty="0" err="1">
                <a:solidFill>
                  <a:schemeClr val="tx1">
                    <a:lumMod val="65000"/>
                    <a:lumOff val="35000"/>
                  </a:schemeClr>
                </a:solidFill>
                <a:latin typeface="Lato" pitchFamily="34" charset="0"/>
              </a:rPr>
              <a:t>alarm</a:t>
            </a:r>
            <a:endParaRPr lang="es-ES" sz="1200" dirty="0">
              <a:solidFill>
                <a:schemeClr val="tx1">
                  <a:lumMod val="65000"/>
                  <a:lumOff val="35000"/>
                </a:schemeClr>
              </a:solidFill>
              <a:latin typeface="Lato" pitchFamily="34" charset="0"/>
            </a:endParaRPr>
          </a:p>
          <a:p>
            <a:pPr>
              <a:buFontTx/>
              <a:buChar char="-"/>
            </a:pPr>
            <a:r>
              <a:rPr lang="es-ES" sz="1200" dirty="0">
                <a:solidFill>
                  <a:schemeClr val="tx1">
                    <a:lumMod val="65000"/>
                    <a:lumOff val="35000"/>
                  </a:schemeClr>
                </a:solidFill>
                <a:latin typeface="Lato" pitchFamily="34" charset="0"/>
              </a:rPr>
              <a:t> </a:t>
            </a:r>
            <a:r>
              <a:rPr lang="es-ES" sz="1200" dirty="0" err="1">
                <a:solidFill>
                  <a:schemeClr val="tx1">
                    <a:lumMod val="65000"/>
                    <a:lumOff val="35000"/>
                  </a:schemeClr>
                </a:solidFill>
                <a:latin typeface="Lato" pitchFamily="34" charset="0"/>
              </a:rPr>
              <a:t>Acustic</a:t>
            </a:r>
            <a:r>
              <a:rPr lang="es-ES" sz="1200" dirty="0">
                <a:solidFill>
                  <a:schemeClr val="tx1">
                    <a:lumMod val="65000"/>
                    <a:lumOff val="35000"/>
                  </a:schemeClr>
                </a:solidFill>
                <a:latin typeface="Lato" pitchFamily="34" charset="0"/>
              </a:rPr>
              <a:t> </a:t>
            </a:r>
            <a:r>
              <a:rPr lang="es-ES" sz="1200" dirty="0" err="1">
                <a:solidFill>
                  <a:schemeClr val="tx1">
                    <a:lumMod val="65000"/>
                    <a:lumOff val="35000"/>
                  </a:schemeClr>
                </a:solidFill>
                <a:latin typeface="Lato" pitchFamily="34" charset="0"/>
              </a:rPr>
              <a:t>alarm</a:t>
            </a:r>
            <a:endParaRPr lang="es-ES" sz="1200" dirty="0">
              <a:solidFill>
                <a:schemeClr val="tx1">
                  <a:lumMod val="65000"/>
                  <a:lumOff val="35000"/>
                </a:schemeClr>
              </a:solidFill>
              <a:latin typeface="Lato" pitchFamily="34" charset="0"/>
            </a:endParaRPr>
          </a:p>
          <a:p>
            <a:r>
              <a:rPr lang="es-ES" sz="1200" dirty="0">
                <a:solidFill>
                  <a:schemeClr val="tx1">
                    <a:lumMod val="65000"/>
                    <a:lumOff val="35000"/>
                  </a:schemeClr>
                </a:solidFill>
                <a:latin typeface="Lato" pitchFamily="34" charset="0"/>
              </a:rPr>
              <a:t>- Test </a:t>
            </a:r>
            <a:r>
              <a:rPr lang="es-ES" sz="1200" dirty="0" err="1">
                <a:solidFill>
                  <a:schemeClr val="tx1">
                    <a:lumMod val="65000"/>
                    <a:lumOff val="35000"/>
                  </a:schemeClr>
                </a:solidFill>
                <a:latin typeface="Lato" pitchFamily="34" charset="0"/>
              </a:rPr>
              <a:t>alarm</a:t>
            </a:r>
            <a:r>
              <a:rPr lang="es-ES" sz="1200" dirty="0">
                <a:solidFill>
                  <a:schemeClr val="tx1">
                    <a:lumMod val="65000"/>
                    <a:lumOff val="35000"/>
                  </a:schemeClr>
                </a:solidFill>
                <a:latin typeface="Lato" pitchFamily="34" charset="0"/>
              </a:rPr>
              <a:t> control</a:t>
            </a:r>
          </a:p>
          <a:p>
            <a:endParaRPr lang="es-ES" sz="1200" dirty="0">
              <a:solidFill>
                <a:schemeClr val="tx1">
                  <a:lumMod val="65000"/>
                  <a:lumOff val="35000"/>
                </a:schemeClr>
              </a:solidFill>
              <a:latin typeface="Lato" pitchFamily="34" charset="0"/>
            </a:endParaRPr>
          </a:p>
          <a:p>
            <a:endParaRPr lang="es-ES" sz="1200" dirty="0">
              <a:solidFill>
                <a:schemeClr val="tx1">
                  <a:lumMod val="65000"/>
                  <a:lumOff val="35000"/>
                </a:schemeClr>
              </a:solidFill>
              <a:latin typeface="Lato" pitchFamily="34" charset="0"/>
            </a:endParaRPr>
          </a:p>
          <a:p>
            <a:pPr>
              <a:buFontTx/>
              <a:buChar char="-"/>
            </a:pPr>
            <a:endParaRPr lang="en-US" sz="10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		</a:t>
            </a:r>
          </a:p>
        </p:txBody>
      </p:sp>
      <p:sp>
        <p:nvSpPr>
          <p:cNvPr id="19" name="18 Rectángulo"/>
          <p:cNvSpPr/>
          <p:nvPr/>
        </p:nvSpPr>
        <p:spPr>
          <a:xfrm>
            <a:off x="4722330" y="1054033"/>
            <a:ext cx="2088232" cy="2646878"/>
          </a:xfrm>
          <a:prstGeom prst="rect">
            <a:avLst/>
          </a:prstGeom>
        </p:spPr>
        <p:txBody>
          <a:bodyPr wrap="square">
            <a:spAutoFit/>
          </a:bodyPr>
          <a:lstStyle/>
          <a:p>
            <a:endParaRPr lang="es-ES" sz="1200" dirty="0">
              <a:solidFill>
                <a:schemeClr val="tx1">
                  <a:lumMod val="65000"/>
                  <a:lumOff val="35000"/>
                </a:schemeClr>
              </a:solidFill>
              <a:latin typeface="Lato" pitchFamily="34" charset="0"/>
            </a:endParaRPr>
          </a:p>
          <a:p>
            <a:endParaRPr lang="es-ES" sz="1200" dirty="0">
              <a:solidFill>
                <a:schemeClr val="tx1">
                  <a:lumMod val="65000"/>
                  <a:lumOff val="35000"/>
                </a:schemeClr>
              </a:solidFill>
              <a:latin typeface="Lato" pitchFamily="34" charset="0"/>
            </a:endParaRPr>
          </a:p>
          <a:p>
            <a:r>
              <a:rPr lang="es-ES" sz="1200" b="1" dirty="0">
                <a:solidFill>
                  <a:srgbClr val="03697B"/>
                </a:solidFill>
                <a:latin typeface="Lato" pitchFamily="34" charset="0"/>
              </a:rPr>
              <a:t>2500 SERIE</a:t>
            </a:r>
          </a:p>
          <a:p>
            <a:endParaRPr lang="es-ES" sz="1200" dirty="0">
              <a:solidFill>
                <a:schemeClr val="tx1">
                  <a:lumMod val="65000"/>
                  <a:lumOff val="35000"/>
                </a:schemeClr>
              </a:solidFill>
              <a:latin typeface="Lato" pitchFamily="34" charset="0"/>
            </a:endParaRPr>
          </a:p>
          <a:p>
            <a:r>
              <a:rPr lang="es-ES" sz="1200" dirty="0">
                <a:solidFill>
                  <a:schemeClr val="tx1">
                    <a:lumMod val="65000"/>
                    <a:lumOff val="35000"/>
                  </a:schemeClr>
                </a:solidFill>
                <a:latin typeface="Lato" pitchFamily="34" charset="0"/>
              </a:rPr>
              <a:t>-</a:t>
            </a:r>
            <a:r>
              <a:rPr lang="es-ES" sz="1200" dirty="0" err="1">
                <a:solidFill>
                  <a:schemeClr val="tx1">
                    <a:lumMod val="65000"/>
                    <a:lumOff val="35000"/>
                  </a:schemeClr>
                </a:solidFill>
                <a:latin typeface="Lato" pitchFamily="34" charset="0"/>
              </a:rPr>
              <a:t>Easy</a:t>
            </a:r>
            <a:r>
              <a:rPr lang="es-ES" sz="1200" dirty="0">
                <a:solidFill>
                  <a:schemeClr val="tx1">
                    <a:lumMod val="65000"/>
                    <a:lumOff val="35000"/>
                  </a:schemeClr>
                </a:solidFill>
                <a:latin typeface="Lato" pitchFamily="34" charset="0"/>
              </a:rPr>
              <a:t> and </a:t>
            </a:r>
            <a:r>
              <a:rPr lang="es-ES" sz="1200" dirty="0" err="1">
                <a:solidFill>
                  <a:schemeClr val="tx1">
                    <a:lumMod val="65000"/>
                    <a:lumOff val="35000"/>
                  </a:schemeClr>
                </a:solidFill>
                <a:latin typeface="Lato" pitchFamily="34" charset="0"/>
              </a:rPr>
              <a:t>intuitive</a:t>
            </a:r>
            <a:r>
              <a:rPr lang="es-ES" sz="1200" dirty="0">
                <a:solidFill>
                  <a:schemeClr val="tx1">
                    <a:lumMod val="65000"/>
                    <a:lumOff val="35000"/>
                  </a:schemeClr>
                </a:solidFill>
                <a:latin typeface="Lato" pitchFamily="34" charset="0"/>
              </a:rPr>
              <a:t>.</a:t>
            </a:r>
          </a:p>
          <a:p>
            <a:pPr marL="171450" indent="-171450">
              <a:buFontTx/>
              <a:buChar char="-"/>
            </a:pPr>
            <a:r>
              <a:rPr lang="es-ES" sz="1200" dirty="0">
                <a:solidFill>
                  <a:schemeClr val="tx1">
                    <a:lumMod val="65000"/>
                    <a:lumOff val="35000"/>
                  </a:schemeClr>
                </a:solidFill>
                <a:latin typeface="Lato" pitchFamily="34" charset="0"/>
              </a:rPr>
              <a:t>2 </a:t>
            </a:r>
            <a:r>
              <a:rPr lang="es-ES" sz="1200" dirty="0" err="1">
                <a:solidFill>
                  <a:schemeClr val="tx1">
                    <a:lumMod val="65000"/>
                    <a:lumOff val="35000"/>
                  </a:schemeClr>
                </a:solidFill>
                <a:latin typeface="Lato" pitchFamily="34" charset="0"/>
              </a:rPr>
              <a:t>displays</a:t>
            </a:r>
            <a:r>
              <a:rPr lang="es-ES" sz="1200" dirty="0">
                <a:solidFill>
                  <a:schemeClr val="tx1">
                    <a:lumMod val="65000"/>
                    <a:lumOff val="35000"/>
                  </a:schemeClr>
                </a:solidFill>
                <a:latin typeface="Lato" pitchFamily="34" charset="0"/>
              </a:rPr>
              <a:t> 4 </a:t>
            </a:r>
            <a:r>
              <a:rPr lang="es-ES" sz="1200" dirty="0" err="1">
                <a:solidFill>
                  <a:schemeClr val="tx1">
                    <a:lumMod val="65000"/>
                    <a:lumOff val="35000"/>
                  </a:schemeClr>
                </a:solidFill>
                <a:latin typeface="Lato" pitchFamily="34" charset="0"/>
              </a:rPr>
              <a:t>digits</a:t>
            </a:r>
            <a:r>
              <a:rPr lang="es-ES" sz="1200" dirty="0">
                <a:solidFill>
                  <a:schemeClr val="tx1">
                    <a:lumMod val="65000"/>
                    <a:lumOff val="35000"/>
                  </a:schemeClr>
                </a:solidFill>
                <a:latin typeface="Lato" pitchFamily="34" charset="0"/>
              </a:rPr>
              <a:t> MULTI Color </a:t>
            </a:r>
          </a:p>
          <a:p>
            <a:pPr marL="171450" indent="-171450">
              <a:buFontTx/>
              <a:buChar char="-"/>
            </a:pPr>
            <a:r>
              <a:rPr lang="es-ES" sz="1200" dirty="0" err="1">
                <a:solidFill>
                  <a:schemeClr val="tx1">
                    <a:lumMod val="65000"/>
                    <a:lumOff val="35000"/>
                  </a:schemeClr>
                </a:solidFill>
                <a:latin typeface="Lato" pitchFamily="34" charset="0"/>
              </a:rPr>
              <a:t>Password</a:t>
            </a:r>
            <a:r>
              <a:rPr lang="es-ES" sz="1200" dirty="0">
                <a:solidFill>
                  <a:schemeClr val="tx1">
                    <a:lumMod val="65000"/>
                    <a:lumOff val="35000"/>
                  </a:schemeClr>
                </a:solidFill>
                <a:latin typeface="Lato" pitchFamily="34" charset="0"/>
              </a:rPr>
              <a:t>.</a:t>
            </a:r>
          </a:p>
          <a:p>
            <a:pPr>
              <a:buFontTx/>
              <a:buChar char="-"/>
            </a:pPr>
            <a:r>
              <a:rPr lang="es-ES" sz="1200" dirty="0">
                <a:solidFill>
                  <a:schemeClr val="tx1">
                    <a:lumMod val="65000"/>
                    <a:lumOff val="35000"/>
                  </a:schemeClr>
                </a:solidFill>
                <a:latin typeface="Lato" pitchFamily="34" charset="0"/>
              </a:rPr>
              <a:t>Visual </a:t>
            </a:r>
            <a:r>
              <a:rPr lang="es-ES" sz="1200" dirty="0" err="1">
                <a:solidFill>
                  <a:schemeClr val="tx1">
                    <a:lumMod val="65000"/>
                    <a:lumOff val="35000"/>
                  </a:schemeClr>
                </a:solidFill>
                <a:latin typeface="Lato" pitchFamily="34" charset="0"/>
              </a:rPr>
              <a:t>alarm</a:t>
            </a:r>
            <a:endParaRPr lang="es-ES" sz="1200" dirty="0">
              <a:solidFill>
                <a:schemeClr val="tx1">
                  <a:lumMod val="65000"/>
                  <a:lumOff val="35000"/>
                </a:schemeClr>
              </a:solidFill>
              <a:latin typeface="Lato" pitchFamily="34" charset="0"/>
            </a:endParaRPr>
          </a:p>
          <a:p>
            <a:pPr>
              <a:buFontTx/>
              <a:buChar char="-"/>
            </a:pPr>
            <a:r>
              <a:rPr lang="es-ES" sz="1200" dirty="0">
                <a:solidFill>
                  <a:schemeClr val="tx1">
                    <a:lumMod val="65000"/>
                    <a:lumOff val="35000"/>
                  </a:schemeClr>
                </a:solidFill>
                <a:latin typeface="Lato" pitchFamily="34" charset="0"/>
              </a:rPr>
              <a:t> </a:t>
            </a:r>
            <a:r>
              <a:rPr lang="es-ES" sz="1200" dirty="0" err="1">
                <a:solidFill>
                  <a:schemeClr val="tx1">
                    <a:lumMod val="65000"/>
                    <a:lumOff val="35000"/>
                  </a:schemeClr>
                </a:solidFill>
                <a:latin typeface="Lato" pitchFamily="34" charset="0"/>
              </a:rPr>
              <a:t>Acustic</a:t>
            </a:r>
            <a:r>
              <a:rPr lang="es-ES" sz="1200" dirty="0">
                <a:solidFill>
                  <a:schemeClr val="tx1">
                    <a:lumMod val="65000"/>
                    <a:lumOff val="35000"/>
                  </a:schemeClr>
                </a:solidFill>
                <a:latin typeface="Lato" pitchFamily="34" charset="0"/>
              </a:rPr>
              <a:t> </a:t>
            </a:r>
            <a:r>
              <a:rPr lang="es-ES" sz="1200" dirty="0" err="1">
                <a:solidFill>
                  <a:schemeClr val="tx1">
                    <a:lumMod val="65000"/>
                    <a:lumOff val="35000"/>
                  </a:schemeClr>
                </a:solidFill>
                <a:latin typeface="Lato" pitchFamily="34" charset="0"/>
              </a:rPr>
              <a:t>alarm</a:t>
            </a:r>
            <a:endParaRPr lang="es-ES" sz="1200" dirty="0">
              <a:solidFill>
                <a:schemeClr val="tx1">
                  <a:lumMod val="65000"/>
                  <a:lumOff val="35000"/>
                </a:schemeClr>
              </a:solidFill>
              <a:latin typeface="Lato" pitchFamily="34" charset="0"/>
            </a:endParaRPr>
          </a:p>
          <a:p>
            <a:r>
              <a:rPr lang="es-ES" sz="1200" dirty="0">
                <a:solidFill>
                  <a:schemeClr val="tx1">
                    <a:lumMod val="65000"/>
                    <a:lumOff val="35000"/>
                  </a:schemeClr>
                </a:solidFill>
                <a:latin typeface="Lato" pitchFamily="34" charset="0"/>
              </a:rPr>
              <a:t>- Test </a:t>
            </a:r>
            <a:r>
              <a:rPr lang="es-ES" sz="1200" dirty="0" err="1">
                <a:solidFill>
                  <a:schemeClr val="tx1">
                    <a:lumMod val="65000"/>
                    <a:lumOff val="35000"/>
                  </a:schemeClr>
                </a:solidFill>
                <a:latin typeface="Lato" pitchFamily="34" charset="0"/>
              </a:rPr>
              <a:t>alarm</a:t>
            </a:r>
            <a:r>
              <a:rPr lang="es-ES" sz="1200" dirty="0">
                <a:solidFill>
                  <a:schemeClr val="tx1">
                    <a:lumMod val="65000"/>
                    <a:lumOff val="35000"/>
                  </a:schemeClr>
                </a:solidFill>
                <a:latin typeface="Lato" pitchFamily="34" charset="0"/>
              </a:rPr>
              <a:t> control</a:t>
            </a:r>
          </a:p>
          <a:p>
            <a:endParaRPr lang="es-ES" sz="1200" dirty="0">
              <a:solidFill>
                <a:schemeClr val="tx1">
                  <a:lumMod val="65000"/>
                  <a:lumOff val="35000"/>
                </a:schemeClr>
              </a:solidFill>
              <a:latin typeface="Lato" pitchFamily="34" charset="0"/>
            </a:endParaRPr>
          </a:p>
          <a:p>
            <a:pPr>
              <a:buFontTx/>
              <a:buChar char="-"/>
            </a:pPr>
            <a:endParaRPr lang="en-US" sz="10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		</a:t>
            </a:r>
          </a:p>
        </p:txBody>
      </p:sp>
      <p:pic>
        <p:nvPicPr>
          <p:cNvPr id="20" name="19 Imagen">
            <a:extLst>
              <a:ext uri="{FF2B5EF4-FFF2-40B4-BE49-F238E27FC236}">
                <a16:creationId xmlns:a16="http://schemas.microsoft.com/office/drawing/2014/main" id="{69E1FD1A-6C24-4FE9-AC09-10A68B7242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9457" y="3844555"/>
            <a:ext cx="1097213" cy="93960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173EF099-1933-4273-824D-E35339925D59}"/>
              </a:ext>
            </a:extLst>
          </p:cNvPr>
          <p:cNvPicPr>
            <a:picLocks noChangeAspect="1"/>
          </p:cNvPicPr>
          <p:nvPr/>
        </p:nvPicPr>
        <p:blipFill>
          <a:blip r:embed="rId5"/>
          <a:stretch>
            <a:fillRect/>
          </a:stretch>
        </p:blipFill>
        <p:spPr>
          <a:xfrm>
            <a:off x="6444208" y="3976682"/>
            <a:ext cx="1816532" cy="906242"/>
          </a:xfrm>
          <a:prstGeom prst="rect">
            <a:avLst/>
          </a:prstGeom>
        </p:spPr>
      </p:pic>
      <p:sp>
        <p:nvSpPr>
          <p:cNvPr id="15" name="7 Rectángulo">
            <a:extLst>
              <a:ext uri="{FF2B5EF4-FFF2-40B4-BE49-F238E27FC236}">
                <a16:creationId xmlns:a16="http://schemas.microsoft.com/office/drawing/2014/main" id="{7E40C374-B9EB-4B52-8E7B-24A2D613DAE6}"/>
              </a:ext>
            </a:extLst>
          </p:cNvPr>
          <p:cNvSpPr/>
          <p:nvPr/>
        </p:nvSpPr>
        <p:spPr>
          <a:xfrm>
            <a:off x="417904" y="951576"/>
            <a:ext cx="2664296" cy="3108543"/>
          </a:xfrm>
          <a:prstGeom prst="rect">
            <a:avLst/>
          </a:prstGeom>
        </p:spPr>
        <p:txBody>
          <a:bodyPr wrap="square">
            <a:spAutoFit/>
          </a:bodyPr>
          <a:lstStyle/>
          <a:p>
            <a:r>
              <a:rPr lang="es-ES" b="1" dirty="0">
                <a:solidFill>
                  <a:srgbClr val="03697B"/>
                </a:solidFill>
                <a:effectLst>
                  <a:outerShdw blurRad="38100" dist="38100" dir="2700000" algn="tl">
                    <a:srgbClr val="000000">
                      <a:alpha val="43137"/>
                    </a:srgbClr>
                  </a:outerShdw>
                </a:effectLst>
                <a:latin typeface="Lato" pitchFamily="34" charset="0"/>
              </a:rPr>
              <a:t>CONTROL</a:t>
            </a:r>
          </a:p>
          <a:p>
            <a:endParaRPr lang="es-ES" sz="1200" dirty="0">
              <a:solidFill>
                <a:schemeClr val="tx1">
                  <a:lumMod val="65000"/>
                  <a:lumOff val="35000"/>
                </a:schemeClr>
              </a:solidFill>
              <a:latin typeface="Lato" pitchFamily="34" charset="0"/>
            </a:endParaRPr>
          </a:p>
          <a:p>
            <a:r>
              <a:rPr lang="es-ES" sz="1200" b="1" dirty="0">
                <a:solidFill>
                  <a:srgbClr val="03697B"/>
                </a:solidFill>
                <a:latin typeface="Lato" pitchFamily="34" charset="0"/>
              </a:rPr>
              <a:t> 4100 SERIE </a:t>
            </a:r>
          </a:p>
          <a:p>
            <a:endParaRPr lang="es-ES" sz="1200" dirty="0">
              <a:solidFill>
                <a:schemeClr val="tx1">
                  <a:lumMod val="65000"/>
                  <a:lumOff val="35000"/>
                </a:schemeClr>
              </a:solidFill>
              <a:latin typeface="Lato" pitchFamily="34" charset="0"/>
            </a:endParaRPr>
          </a:p>
          <a:p>
            <a:pPr>
              <a:buFontTx/>
              <a:buChar char="-"/>
            </a:pPr>
            <a:r>
              <a:rPr lang="es-ES" sz="1200" dirty="0">
                <a:solidFill>
                  <a:schemeClr val="tx1">
                    <a:lumMod val="65000"/>
                    <a:lumOff val="35000"/>
                  </a:schemeClr>
                </a:solidFill>
                <a:latin typeface="Lato" pitchFamily="34" charset="0"/>
              </a:rPr>
              <a:t>TFT </a:t>
            </a:r>
            <a:r>
              <a:rPr lang="es-ES" sz="1200" dirty="0" err="1">
                <a:solidFill>
                  <a:schemeClr val="tx1">
                    <a:lumMod val="65000"/>
                    <a:lumOff val="35000"/>
                  </a:schemeClr>
                </a:solidFill>
                <a:latin typeface="Lato" pitchFamily="34" charset="0"/>
              </a:rPr>
              <a:t>touch</a:t>
            </a:r>
            <a:r>
              <a:rPr lang="es-ES" sz="1200" dirty="0">
                <a:solidFill>
                  <a:schemeClr val="tx1">
                    <a:lumMod val="65000"/>
                    <a:lumOff val="35000"/>
                  </a:schemeClr>
                </a:solidFill>
                <a:latin typeface="Lato" pitchFamily="34" charset="0"/>
              </a:rPr>
              <a:t> </a:t>
            </a:r>
            <a:r>
              <a:rPr lang="es-ES" sz="1200" dirty="0" err="1">
                <a:solidFill>
                  <a:schemeClr val="tx1">
                    <a:lumMod val="65000"/>
                    <a:lumOff val="35000"/>
                  </a:schemeClr>
                </a:solidFill>
                <a:latin typeface="Lato" pitchFamily="34" charset="0"/>
              </a:rPr>
              <a:t>screen</a:t>
            </a:r>
            <a:r>
              <a:rPr lang="es-ES" sz="1200" dirty="0">
                <a:solidFill>
                  <a:schemeClr val="tx1">
                    <a:lumMod val="65000"/>
                    <a:lumOff val="35000"/>
                  </a:schemeClr>
                </a:solidFill>
                <a:latin typeface="Lato" pitchFamily="34" charset="0"/>
              </a:rPr>
              <a:t> 7,0” </a:t>
            </a:r>
            <a:r>
              <a:rPr lang="es-ES" sz="1200" dirty="0" err="1">
                <a:solidFill>
                  <a:schemeClr val="tx1">
                    <a:lumMod val="65000"/>
                    <a:lumOff val="35000"/>
                  </a:schemeClr>
                </a:solidFill>
                <a:latin typeface="Lato" pitchFamily="34" charset="0"/>
              </a:rPr>
              <a:t>or</a:t>
            </a:r>
            <a:r>
              <a:rPr lang="es-ES" sz="1200" dirty="0">
                <a:solidFill>
                  <a:schemeClr val="tx1">
                    <a:lumMod val="65000"/>
                    <a:lumOff val="35000"/>
                  </a:schemeClr>
                </a:solidFill>
                <a:latin typeface="Lato" pitchFamily="34" charset="0"/>
              </a:rPr>
              <a:t> 4,3”</a:t>
            </a:r>
          </a:p>
          <a:p>
            <a:r>
              <a:rPr lang="en-US" sz="1200" dirty="0">
                <a:solidFill>
                  <a:schemeClr val="tx1">
                    <a:lumMod val="65000"/>
                    <a:lumOff val="35000"/>
                  </a:schemeClr>
                </a:solidFill>
                <a:latin typeface="Lato" pitchFamily="34" charset="0"/>
              </a:rPr>
              <a:t>-3 Audible and visible alarms</a:t>
            </a:r>
          </a:p>
          <a:p>
            <a:r>
              <a:rPr lang="en-US" sz="1200" dirty="0">
                <a:solidFill>
                  <a:schemeClr val="tx1">
                    <a:lumMod val="65000"/>
                    <a:lumOff val="35000"/>
                  </a:schemeClr>
                </a:solidFill>
                <a:latin typeface="Lato" pitchFamily="34" charset="0"/>
              </a:rPr>
              <a:t>-</a:t>
            </a:r>
            <a:r>
              <a:rPr lang="es-ES" sz="1200" dirty="0" err="1">
                <a:solidFill>
                  <a:schemeClr val="tx1">
                    <a:lumMod val="65000"/>
                    <a:lumOff val="35000"/>
                  </a:schemeClr>
                </a:solidFill>
                <a:latin typeface="Lato" pitchFamily="34" charset="0"/>
              </a:rPr>
              <a:t>Remote</a:t>
            </a:r>
            <a:r>
              <a:rPr lang="es-ES" sz="1200" dirty="0">
                <a:solidFill>
                  <a:schemeClr val="tx1">
                    <a:lumMod val="65000"/>
                    <a:lumOff val="35000"/>
                  </a:schemeClr>
                </a:solidFill>
                <a:latin typeface="Lato" pitchFamily="34" charset="0"/>
              </a:rPr>
              <a:t> </a:t>
            </a:r>
            <a:r>
              <a:rPr lang="es-ES" sz="1200" dirty="0" err="1">
                <a:solidFill>
                  <a:schemeClr val="tx1">
                    <a:lumMod val="65000"/>
                    <a:lumOff val="35000"/>
                  </a:schemeClr>
                </a:solidFill>
                <a:latin typeface="Lato" pitchFamily="34" charset="0"/>
              </a:rPr>
              <a:t>alarm</a:t>
            </a:r>
            <a:r>
              <a:rPr lang="es-ES" sz="1200" dirty="0">
                <a:solidFill>
                  <a:schemeClr val="tx1">
                    <a:lumMod val="65000"/>
                    <a:lumOff val="35000"/>
                  </a:schemeClr>
                </a:solidFill>
                <a:latin typeface="Lato" pitchFamily="34" charset="0"/>
              </a:rPr>
              <a:t> </a:t>
            </a:r>
          </a:p>
          <a:p>
            <a:pPr>
              <a:buFontTx/>
              <a:buChar char="-"/>
            </a:pPr>
            <a:r>
              <a:rPr lang="es-ES" sz="1200" dirty="0">
                <a:solidFill>
                  <a:schemeClr val="tx1">
                    <a:lumMod val="65000"/>
                    <a:lumOff val="35000"/>
                  </a:schemeClr>
                </a:solidFill>
                <a:latin typeface="Lato" pitchFamily="34" charset="0"/>
              </a:rPr>
              <a:t>USB.</a:t>
            </a:r>
          </a:p>
          <a:p>
            <a:pPr>
              <a:buFontTx/>
              <a:buChar char="-"/>
            </a:pPr>
            <a:r>
              <a:rPr lang="es-ES" sz="1200" dirty="0">
                <a:solidFill>
                  <a:schemeClr val="tx1">
                    <a:lumMod val="65000"/>
                    <a:lumOff val="35000"/>
                  </a:schemeClr>
                </a:solidFill>
                <a:latin typeface="Lato" pitchFamily="34" charset="0"/>
              </a:rPr>
              <a:t>Ethernet </a:t>
            </a:r>
          </a:p>
          <a:p>
            <a:r>
              <a:rPr lang="es-ES" sz="1200" dirty="0">
                <a:solidFill>
                  <a:schemeClr val="tx1">
                    <a:lumMod val="65000"/>
                    <a:lumOff val="35000"/>
                  </a:schemeClr>
                </a:solidFill>
                <a:latin typeface="Lato" pitchFamily="34" charset="0"/>
              </a:rPr>
              <a:t>- </a:t>
            </a:r>
            <a:r>
              <a:rPr lang="es-ES" sz="1200" dirty="0" err="1">
                <a:solidFill>
                  <a:schemeClr val="tx1">
                    <a:lumMod val="65000"/>
                    <a:lumOff val="35000"/>
                  </a:schemeClr>
                </a:solidFill>
                <a:latin typeface="Lato" pitchFamily="34" charset="0"/>
              </a:rPr>
              <a:t>Battery</a:t>
            </a:r>
            <a:endParaRPr lang="es-ES" sz="1200" dirty="0">
              <a:solidFill>
                <a:schemeClr val="tx1">
                  <a:lumMod val="65000"/>
                  <a:lumOff val="35000"/>
                </a:schemeClr>
              </a:solidFill>
              <a:latin typeface="Lato" pitchFamily="34" charset="0"/>
            </a:endParaRPr>
          </a:p>
          <a:p>
            <a:pPr>
              <a:buFontTx/>
              <a:buChar char="-"/>
            </a:pPr>
            <a:r>
              <a:rPr lang="es-ES" sz="1200" dirty="0" err="1">
                <a:solidFill>
                  <a:schemeClr val="tx1">
                    <a:lumMod val="65000"/>
                    <a:lumOff val="35000"/>
                  </a:schemeClr>
                </a:solidFill>
                <a:latin typeface="Lato" pitchFamily="34" charset="0"/>
              </a:rPr>
              <a:t>Different</a:t>
            </a:r>
            <a:r>
              <a:rPr lang="es-ES" sz="1200" dirty="0">
                <a:solidFill>
                  <a:schemeClr val="tx1">
                    <a:lumMod val="65000"/>
                    <a:lumOff val="35000"/>
                  </a:schemeClr>
                </a:solidFill>
                <a:latin typeface="Lato" pitchFamily="34" charset="0"/>
              </a:rPr>
              <a:t> </a:t>
            </a:r>
            <a:r>
              <a:rPr lang="es-ES" sz="1200" dirty="0" err="1">
                <a:solidFill>
                  <a:schemeClr val="tx1">
                    <a:lumMod val="65000"/>
                    <a:lumOff val="35000"/>
                  </a:schemeClr>
                </a:solidFill>
                <a:latin typeface="Lato" pitchFamily="34" charset="0"/>
              </a:rPr>
              <a:t>languages</a:t>
            </a:r>
            <a:r>
              <a:rPr lang="es-ES" sz="1200" dirty="0">
                <a:solidFill>
                  <a:schemeClr val="tx1">
                    <a:lumMod val="65000"/>
                    <a:lumOff val="35000"/>
                  </a:schemeClr>
                </a:solidFill>
                <a:latin typeface="Lato" pitchFamily="34" charset="0"/>
              </a:rPr>
              <a:t>.</a:t>
            </a:r>
          </a:p>
          <a:p>
            <a:pPr>
              <a:buFontTx/>
              <a:buChar char="-"/>
            </a:pPr>
            <a:r>
              <a:rPr lang="es-ES" sz="1200" dirty="0" err="1">
                <a:solidFill>
                  <a:schemeClr val="tx1">
                    <a:lumMod val="65000"/>
                    <a:lumOff val="35000"/>
                  </a:schemeClr>
                </a:solidFill>
                <a:latin typeface="Lato" pitchFamily="34" charset="0"/>
              </a:rPr>
              <a:t>Datalogger</a:t>
            </a:r>
            <a:endParaRPr lang="es-ES" sz="1200" dirty="0">
              <a:solidFill>
                <a:schemeClr val="tx1">
                  <a:lumMod val="65000"/>
                  <a:lumOff val="35000"/>
                </a:schemeClr>
              </a:solidFill>
              <a:latin typeface="Lato" pitchFamily="34" charset="0"/>
            </a:endParaRPr>
          </a:p>
          <a:p>
            <a:pPr>
              <a:buFontTx/>
              <a:buChar char="-"/>
            </a:pPr>
            <a:r>
              <a:rPr lang="es-ES" sz="1200" dirty="0" err="1">
                <a:solidFill>
                  <a:schemeClr val="tx1">
                    <a:lumMod val="65000"/>
                    <a:lumOff val="35000"/>
                  </a:schemeClr>
                </a:solidFill>
                <a:latin typeface="Lato" pitchFamily="34" charset="0"/>
              </a:rPr>
              <a:t>Graphic</a:t>
            </a:r>
            <a:r>
              <a:rPr lang="es-ES" sz="1200" dirty="0">
                <a:solidFill>
                  <a:schemeClr val="tx1">
                    <a:lumMod val="65000"/>
                    <a:lumOff val="35000"/>
                  </a:schemeClr>
                </a:solidFill>
                <a:latin typeface="Lato" pitchFamily="34" charset="0"/>
              </a:rPr>
              <a:t> interface.</a:t>
            </a:r>
          </a:p>
          <a:p>
            <a:pPr>
              <a:buFontTx/>
              <a:buChar char="-"/>
            </a:pPr>
            <a:r>
              <a:rPr lang="es-ES" sz="1200" dirty="0" err="1">
                <a:solidFill>
                  <a:schemeClr val="tx1">
                    <a:lumMod val="65000"/>
                    <a:lumOff val="35000"/>
                  </a:schemeClr>
                </a:solidFill>
                <a:latin typeface="Lato" pitchFamily="34" charset="0"/>
              </a:rPr>
              <a:t>Password</a:t>
            </a:r>
            <a:r>
              <a:rPr lang="es-ES" sz="1200" dirty="0">
                <a:solidFill>
                  <a:schemeClr val="tx1">
                    <a:lumMod val="65000"/>
                    <a:lumOff val="35000"/>
                  </a:schemeClr>
                </a:solidFill>
                <a:latin typeface="Lato" pitchFamily="34" charset="0"/>
              </a:rPr>
              <a:t>.</a:t>
            </a:r>
          </a:p>
          <a:p>
            <a:pPr>
              <a:buFontTx/>
              <a:buChar char="-"/>
            </a:pPr>
            <a:endParaRPr lang="en-US" sz="10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		</a:t>
            </a:r>
          </a:p>
        </p:txBody>
      </p:sp>
      <p:pic>
        <p:nvPicPr>
          <p:cNvPr id="7" name="Imagen 6">
            <a:extLst>
              <a:ext uri="{FF2B5EF4-FFF2-40B4-BE49-F238E27FC236}">
                <a16:creationId xmlns:a16="http://schemas.microsoft.com/office/drawing/2014/main" id="{AD848E1C-19A9-4E44-BFF1-1A340312065F}"/>
              </a:ext>
            </a:extLst>
          </p:cNvPr>
          <p:cNvPicPr>
            <a:picLocks noChangeAspect="1"/>
          </p:cNvPicPr>
          <p:nvPr/>
        </p:nvPicPr>
        <p:blipFill>
          <a:blip r:embed="rId6"/>
          <a:stretch>
            <a:fillRect/>
          </a:stretch>
        </p:blipFill>
        <p:spPr>
          <a:xfrm>
            <a:off x="666463" y="3700911"/>
            <a:ext cx="1313249" cy="106604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ew Logo EQUITEC disco.jpg"/>
          <p:cNvPicPr>
            <a:picLocks noChangeAspect="1"/>
          </p:cNvPicPr>
          <p:nvPr/>
        </p:nvPicPr>
        <p:blipFill>
          <a:blip r:embed="rId2" cstate="print"/>
          <a:stretch>
            <a:fillRect/>
          </a:stretch>
        </p:blipFill>
        <p:spPr>
          <a:xfrm>
            <a:off x="0" y="0"/>
            <a:ext cx="2771800" cy="990792"/>
          </a:xfrm>
          <a:prstGeom prst="rect">
            <a:avLst/>
          </a:prstGeom>
        </p:spPr>
      </p:pic>
      <p:sp>
        <p:nvSpPr>
          <p:cNvPr id="5" name="4 Redondear rectángulo de esquina del mismo lado"/>
          <p:cNvSpPr/>
          <p:nvPr/>
        </p:nvSpPr>
        <p:spPr>
          <a:xfrm flipV="1">
            <a:off x="971600" y="62753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dondear rectángulo de esquina del mismo lado"/>
          <p:cNvSpPr/>
          <p:nvPr/>
        </p:nvSpPr>
        <p:spPr>
          <a:xfrm flipV="1">
            <a:off x="0" y="499948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1259632" y="1923678"/>
            <a:ext cx="6480720" cy="954107"/>
          </a:xfrm>
          <a:prstGeom prst="rect">
            <a:avLst/>
          </a:prstGeom>
        </p:spPr>
        <p:txBody>
          <a:bodyPr wrap="square">
            <a:spAutoFit/>
          </a:bodyPr>
          <a:lstStyle/>
          <a:p>
            <a:pPr algn="ctr"/>
            <a:r>
              <a:rPr lang="es-ES" sz="3200" b="1" dirty="0">
                <a:solidFill>
                  <a:srgbClr val="03697B"/>
                </a:solidFill>
                <a:effectLst>
                  <a:outerShdw blurRad="38100" dist="38100" dir="2700000" algn="tl">
                    <a:srgbClr val="000000">
                      <a:alpha val="43137"/>
                    </a:srgbClr>
                  </a:outerShdw>
                </a:effectLst>
                <a:latin typeface="Lato" pitchFamily="34" charset="0"/>
              </a:rPr>
              <a:t>OUR SOLUTIONS</a:t>
            </a:r>
          </a:p>
          <a:p>
            <a:endParaRPr lang="es-ES" sz="1200" dirty="0">
              <a:solidFill>
                <a:schemeClr val="tx1">
                  <a:lumMod val="65000"/>
                  <a:lumOff val="35000"/>
                </a:schemeClr>
              </a:solidFill>
              <a:latin typeface="Lato" pitchFamily="34" charset="0"/>
            </a:endParaRPr>
          </a:p>
          <a:p>
            <a:pPr>
              <a:buFontTx/>
              <a:buChar char="-"/>
            </a:pPr>
            <a:endParaRPr lang="en-US" sz="1200" dirty="0">
              <a:solidFill>
                <a:schemeClr val="tx1">
                  <a:lumMod val="65000"/>
                  <a:lumOff val="35000"/>
                </a:schemeClr>
              </a:solidFill>
              <a:latin typeface="Lato"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ew Logo EQUITEC disco.jpg"/>
          <p:cNvPicPr>
            <a:picLocks noChangeAspect="1"/>
          </p:cNvPicPr>
          <p:nvPr/>
        </p:nvPicPr>
        <p:blipFill>
          <a:blip r:embed="rId2" cstate="print"/>
          <a:stretch>
            <a:fillRect/>
          </a:stretch>
        </p:blipFill>
        <p:spPr>
          <a:xfrm>
            <a:off x="0" y="0"/>
            <a:ext cx="2771800" cy="990792"/>
          </a:xfrm>
          <a:prstGeom prst="rect">
            <a:avLst/>
          </a:prstGeom>
        </p:spPr>
      </p:pic>
      <p:sp>
        <p:nvSpPr>
          <p:cNvPr id="5" name="4 Redondear rectángulo de esquina del mismo lado"/>
          <p:cNvSpPr/>
          <p:nvPr/>
        </p:nvSpPr>
        <p:spPr>
          <a:xfrm flipV="1">
            <a:off x="971600" y="62753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dondear rectángulo de esquina del mismo lado"/>
          <p:cNvSpPr/>
          <p:nvPr/>
        </p:nvSpPr>
        <p:spPr>
          <a:xfrm flipV="1">
            <a:off x="0" y="499948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251520" y="1131591"/>
            <a:ext cx="6480720" cy="3323987"/>
          </a:xfrm>
          <a:prstGeom prst="rect">
            <a:avLst/>
          </a:prstGeom>
        </p:spPr>
        <p:txBody>
          <a:bodyPr wrap="square">
            <a:spAutoFit/>
          </a:bodyPr>
          <a:lstStyle/>
          <a:p>
            <a:r>
              <a:rPr lang="es-ES" b="1" dirty="0">
                <a:solidFill>
                  <a:srgbClr val="03697B"/>
                </a:solidFill>
                <a:effectLst>
                  <a:outerShdw blurRad="38100" dist="38100" dir="2700000" algn="tl">
                    <a:srgbClr val="000000">
                      <a:alpha val="43137"/>
                    </a:srgbClr>
                  </a:outerShdw>
                </a:effectLst>
                <a:latin typeface="Lato" pitchFamily="34" charset="0"/>
              </a:rPr>
              <a:t>ERI - ERIS </a:t>
            </a:r>
          </a:p>
          <a:p>
            <a:endParaRPr lang="es-E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Multi-sectorial products, with the possibility of applications in laboratories to guarantee its users above all, safety and thermal stability.</a:t>
            </a:r>
          </a:p>
          <a:p>
            <a:endParaRPr lang="en-U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With interior and exterior finishes in stainless steel and different control options. With many volume from 325 to 1240 liters capacity.</a:t>
            </a:r>
          </a:p>
          <a:p>
            <a:endParaRPr lang="en-U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As standard it has different levels of shelves to be able to test numerous samples in parallel.</a:t>
            </a:r>
          </a:p>
          <a:p>
            <a:endParaRPr lang="en-U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It has the possibility of two types of standard controllers, the controller 4000 and the controller 2500, depending on the needs of the client.</a:t>
            </a:r>
          </a:p>
          <a:p>
            <a:endParaRPr lang="en-U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Humidity control as optional</a:t>
            </a:r>
            <a:r>
              <a:rPr lang="es-ES" sz="1200" dirty="0">
                <a:solidFill>
                  <a:schemeClr val="tx1">
                    <a:lumMod val="65000"/>
                    <a:lumOff val="35000"/>
                  </a:schemeClr>
                </a:solidFill>
                <a:latin typeface="Lato" pitchFamily="34" charset="0"/>
              </a:rPr>
              <a:t>.</a:t>
            </a:r>
          </a:p>
          <a:p>
            <a:endParaRPr lang="es-ES" sz="1200" dirty="0">
              <a:solidFill>
                <a:schemeClr val="tx1">
                  <a:lumMod val="65000"/>
                  <a:lumOff val="35000"/>
                </a:schemeClr>
              </a:solidFill>
              <a:latin typeface="Lato" pitchFamily="34" charset="0"/>
            </a:endParaRPr>
          </a:p>
          <a:p>
            <a:endParaRPr lang="es-ES" sz="1200" dirty="0">
              <a:solidFill>
                <a:schemeClr val="tx1">
                  <a:lumMod val="65000"/>
                  <a:lumOff val="35000"/>
                </a:schemeClr>
              </a:solidFill>
              <a:latin typeface="Lato" pitchFamily="34" charset="0"/>
            </a:endParaRPr>
          </a:p>
          <a:p>
            <a:endParaRPr lang="es-ES" sz="1200" dirty="0">
              <a:solidFill>
                <a:schemeClr val="tx1">
                  <a:lumMod val="65000"/>
                  <a:lumOff val="35000"/>
                </a:schemeClr>
              </a:solidFill>
              <a:latin typeface="Lato" pitchFamily="34" charset="0"/>
            </a:endParaRPr>
          </a:p>
        </p:txBody>
      </p:sp>
      <p:pic>
        <p:nvPicPr>
          <p:cNvPr id="6146" name="Picture 2" descr="C:\Users\usuario\Desktop\EQUITEC 2018\6. Fotos\1. EGCS - Crecimniento de Plantas\_06A4075.jpg"/>
          <p:cNvPicPr>
            <a:picLocks noChangeAspect="1" noChangeArrowheads="1"/>
          </p:cNvPicPr>
          <p:nvPr/>
        </p:nvPicPr>
        <p:blipFill>
          <a:blip r:embed="rId3" cstate="print"/>
          <a:srcRect/>
          <a:stretch>
            <a:fillRect/>
          </a:stretch>
        </p:blipFill>
        <p:spPr bwMode="auto">
          <a:xfrm>
            <a:off x="7020272" y="1275606"/>
            <a:ext cx="1776510" cy="3471342"/>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ew Logo EQUITEC disco.jpg"/>
          <p:cNvPicPr>
            <a:picLocks noChangeAspect="1"/>
          </p:cNvPicPr>
          <p:nvPr/>
        </p:nvPicPr>
        <p:blipFill>
          <a:blip r:embed="rId2" cstate="print"/>
          <a:stretch>
            <a:fillRect/>
          </a:stretch>
        </p:blipFill>
        <p:spPr>
          <a:xfrm>
            <a:off x="0" y="0"/>
            <a:ext cx="2771800" cy="990792"/>
          </a:xfrm>
          <a:prstGeom prst="rect">
            <a:avLst/>
          </a:prstGeom>
        </p:spPr>
      </p:pic>
      <p:sp>
        <p:nvSpPr>
          <p:cNvPr id="5" name="4 Redondear rectángulo de esquina del mismo lado"/>
          <p:cNvSpPr/>
          <p:nvPr/>
        </p:nvSpPr>
        <p:spPr>
          <a:xfrm flipV="1">
            <a:off x="971600" y="62753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dondear rectángulo de esquina del mismo lado"/>
          <p:cNvSpPr/>
          <p:nvPr/>
        </p:nvSpPr>
        <p:spPr>
          <a:xfrm flipV="1">
            <a:off x="0" y="499948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251520" y="1131591"/>
            <a:ext cx="6120680" cy="3323987"/>
          </a:xfrm>
          <a:prstGeom prst="rect">
            <a:avLst/>
          </a:prstGeom>
        </p:spPr>
        <p:txBody>
          <a:bodyPr wrap="square">
            <a:spAutoFit/>
          </a:bodyPr>
          <a:lstStyle/>
          <a:p>
            <a:r>
              <a:rPr lang="es-ES" b="1" dirty="0">
                <a:solidFill>
                  <a:srgbClr val="03697B"/>
                </a:solidFill>
                <a:effectLst>
                  <a:outerShdw blurRad="38100" dist="38100" dir="2700000" algn="tl">
                    <a:srgbClr val="000000">
                      <a:alpha val="43137"/>
                    </a:srgbClr>
                  </a:outerShdw>
                </a:effectLst>
                <a:latin typeface="Lato" pitchFamily="34" charset="0"/>
              </a:rPr>
              <a:t>ERI BOD</a:t>
            </a:r>
          </a:p>
          <a:p>
            <a:endParaRPr lang="es-E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Models with interior finishes in galvanized steel </a:t>
            </a:r>
          </a:p>
          <a:p>
            <a:r>
              <a:rPr lang="en-US" sz="1200" dirty="0">
                <a:solidFill>
                  <a:schemeClr val="tx1">
                    <a:lumMod val="65000"/>
                    <a:lumOff val="35000"/>
                  </a:schemeClr>
                </a:solidFill>
                <a:latin typeface="Lato" pitchFamily="34" charset="0"/>
              </a:rPr>
              <a:t>plasticized white or ABS (plastic), depending on </a:t>
            </a:r>
          </a:p>
          <a:p>
            <a:r>
              <a:rPr lang="en-US" sz="1200" dirty="0">
                <a:solidFill>
                  <a:schemeClr val="tx1">
                    <a:lumMod val="65000"/>
                    <a:lumOff val="35000"/>
                  </a:schemeClr>
                </a:solidFill>
                <a:latin typeface="Lato" pitchFamily="34" charset="0"/>
              </a:rPr>
              <a:t>the selected model. Outward they have a finish </a:t>
            </a:r>
          </a:p>
          <a:p>
            <a:r>
              <a:rPr lang="en-US" sz="1200" dirty="0">
                <a:solidFill>
                  <a:schemeClr val="tx1">
                    <a:lumMod val="65000"/>
                    <a:lumOff val="35000"/>
                  </a:schemeClr>
                </a:solidFill>
                <a:latin typeface="Lato" pitchFamily="34" charset="0"/>
              </a:rPr>
              <a:t>in plasticized galvanized steel.</a:t>
            </a:r>
          </a:p>
          <a:p>
            <a:endParaRPr lang="en-U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The volumes of this series range from 65 liters to </a:t>
            </a:r>
          </a:p>
          <a:p>
            <a:r>
              <a:rPr lang="en-US" sz="1200" dirty="0">
                <a:solidFill>
                  <a:schemeClr val="tx1">
                    <a:lumMod val="65000"/>
                    <a:lumOff val="35000"/>
                  </a:schemeClr>
                </a:solidFill>
                <a:latin typeface="Lato" pitchFamily="34" charset="0"/>
              </a:rPr>
              <a:t>565 liters capacity, ideal for small or medium </a:t>
            </a:r>
          </a:p>
          <a:p>
            <a:r>
              <a:rPr lang="en-US" sz="1200" dirty="0">
                <a:solidFill>
                  <a:schemeClr val="tx1">
                    <a:lumMod val="65000"/>
                    <a:lumOff val="35000"/>
                  </a:schemeClr>
                </a:solidFill>
                <a:latin typeface="Lato" pitchFamily="34" charset="0"/>
              </a:rPr>
              <a:t>sample numbers.</a:t>
            </a:r>
          </a:p>
          <a:p>
            <a:endParaRPr lang="en-U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The standard controls associated with this series are </a:t>
            </a:r>
          </a:p>
          <a:p>
            <a:r>
              <a:rPr lang="en-US" sz="1200" dirty="0">
                <a:solidFill>
                  <a:schemeClr val="tx1">
                    <a:lumMod val="65000"/>
                    <a:lumOff val="35000"/>
                  </a:schemeClr>
                </a:solidFill>
                <a:latin typeface="Lato" pitchFamily="34" charset="0"/>
              </a:rPr>
              <a:t>the 2000 series and the 1000 series.</a:t>
            </a:r>
          </a:p>
          <a:p>
            <a:endParaRPr lang="en-U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Humidity control as optional</a:t>
            </a:r>
            <a:r>
              <a:rPr lang="es-ES" sz="1200" dirty="0">
                <a:solidFill>
                  <a:schemeClr val="tx1">
                    <a:lumMod val="65000"/>
                    <a:lumOff val="35000"/>
                  </a:schemeClr>
                </a:solidFill>
                <a:latin typeface="Lato" pitchFamily="34" charset="0"/>
              </a:rPr>
              <a:t>.</a:t>
            </a:r>
          </a:p>
          <a:p>
            <a:endParaRPr lang="es-ES" sz="1200" dirty="0">
              <a:solidFill>
                <a:schemeClr val="tx1">
                  <a:lumMod val="65000"/>
                  <a:lumOff val="35000"/>
                </a:schemeClr>
              </a:solidFill>
              <a:latin typeface="Lato" pitchFamily="34" charset="0"/>
            </a:endParaRPr>
          </a:p>
          <a:p>
            <a:pPr>
              <a:buFontTx/>
              <a:buChar char="-"/>
            </a:pPr>
            <a:endParaRPr lang="en-US" sz="1200" dirty="0">
              <a:solidFill>
                <a:schemeClr val="tx1">
                  <a:lumMod val="65000"/>
                  <a:lumOff val="35000"/>
                </a:schemeClr>
              </a:solidFill>
              <a:latin typeface="Lato" pitchFamily="34" charset="0"/>
            </a:endParaRPr>
          </a:p>
        </p:txBody>
      </p:sp>
      <p:pic>
        <p:nvPicPr>
          <p:cNvPr id="7" name="Imagen 6">
            <a:extLst>
              <a:ext uri="{FF2B5EF4-FFF2-40B4-BE49-F238E27FC236}">
                <a16:creationId xmlns:a16="http://schemas.microsoft.com/office/drawing/2014/main" id="{15F727F6-5B4F-4069-AEFF-BD576D43D9AB}"/>
              </a:ext>
            </a:extLst>
          </p:cNvPr>
          <p:cNvPicPr>
            <a:picLocks noChangeAspect="1"/>
          </p:cNvPicPr>
          <p:nvPr/>
        </p:nvPicPr>
        <p:blipFill>
          <a:blip r:embed="rId3"/>
          <a:stretch>
            <a:fillRect/>
          </a:stretch>
        </p:blipFill>
        <p:spPr>
          <a:xfrm>
            <a:off x="4427984" y="1455725"/>
            <a:ext cx="4113837" cy="314065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ew Logo EQUITEC disco.jpg"/>
          <p:cNvPicPr>
            <a:picLocks noChangeAspect="1"/>
          </p:cNvPicPr>
          <p:nvPr/>
        </p:nvPicPr>
        <p:blipFill>
          <a:blip r:embed="rId2" cstate="print"/>
          <a:stretch>
            <a:fillRect/>
          </a:stretch>
        </p:blipFill>
        <p:spPr>
          <a:xfrm>
            <a:off x="0" y="0"/>
            <a:ext cx="2771800" cy="990792"/>
          </a:xfrm>
          <a:prstGeom prst="rect">
            <a:avLst/>
          </a:prstGeom>
        </p:spPr>
      </p:pic>
      <p:sp>
        <p:nvSpPr>
          <p:cNvPr id="5" name="4 Redondear rectángulo de esquina del mismo lado"/>
          <p:cNvSpPr/>
          <p:nvPr/>
        </p:nvSpPr>
        <p:spPr>
          <a:xfrm flipV="1">
            <a:off x="971600" y="62753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dondear rectángulo de esquina del mismo lado"/>
          <p:cNvSpPr/>
          <p:nvPr/>
        </p:nvSpPr>
        <p:spPr>
          <a:xfrm flipV="1">
            <a:off x="0" y="499948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251520" y="1131591"/>
            <a:ext cx="6480720" cy="3416320"/>
          </a:xfrm>
          <a:prstGeom prst="rect">
            <a:avLst/>
          </a:prstGeom>
        </p:spPr>
        <p:txBody>
          <a:bodyPr wrap="square">
            <a:spAutoFit/>
          </a:bodyPr>
          <a:lstStyle/>
          <a:p>
            <a:r>
              <a:rPr lang="es-ES" b="1" dirty="0">
                <a:solidFill>
                  <a:srgbClr val="03697B"/>
                </a:solidFill>
                <a:effectLst>
                  <a:outerShdw blurRad="38100" dist="38100" dir="2700000" algn="tl">
                    <a:srgbClr val="000000">
                      <a:alpha val="43137"/>
                    </a:srgbClr>
                  </a:outerShdw>
                </a:effectLst>
                <a:latin typeface="Lato" pitchFamily="34" charset="0"/>
              </a:rPr>
              <a:t>ERI – ERIS</a:t>
            </a:r>
          </a:p>
          <a:p>
            <a:r>
              <a:rPr lang="es-ES" b="1" dirty="0">
                <a:solidFill>
                  <a:srgbClr val="03697B"/>
                </a:solidFill>
                <a:effectLst>
                  <a:outerShdw blurRad="38100" dist="38100" dir="2700000" algn="tl">
                    <a:srgbClr val="000000">
                      <a:alpha val="43137"/>
                    </a:srgbClr>
                  </a:outerShdw>
                </a:effectLst>
                <a:latin typeface="Lato" pitchFamily="34" charset="0"/>
              </a:rPr>
              <a:t>CHROMAT LINE</a:t>
            </a:r>
          </a:p>
          <a:p>
            <a:endParaRPr lang="es-ES" sz="1200" dirty="0">
              <a:solidFill>
                <a:schemeClr val="tx1">
                  <a:lumMod val="65000"/>
                  <a:lumOff val="35000"/>
                </a:schemeClr>
              </a:solidFill>
              <a:latin typeface="Lato" pitchFamily="34" charset="0"/>
            </a:endParaRPr>
          </a:p>
          <a:p>
            <a:r>
              <a:rPr lang="en-US" sz="1200" b="1" dirty="0">
                <a:solidFill>
                  <a:schemeClr val="tx1">
                    <a:lumMod val="65000"/>
                    <a:lumOff val="35000"/>
                  </a:schemeClr>
                </a:solidFill>
                <a:latin typeface="Lato" pitchFamily="34" charset="0"/>
              </a:rPr>
              <a:t>FOR APPLICATIONS WITH CHROMATOGRAPHERS, </a:t>
            </a:r>
          </a:p>
          <a:p>
            <a:r>
              <a:rPr lang="en-US" sz="1200" b="1" dirty="0">
                <a:solidFill>
                  <a:schemeClr val="tx1">
                    <a:lumMod val="65000"/>
                    <a:lumOff val="35000"/>
                  </a:schemeClr>
                </a:solidFill>
                <a:latin typeface="Lato" pitchFamily="34" charset="0"/>
              </a:rPr>
              <a:t>LARGE SIZE AGITATORS </a:t>
            </a:r>
          </a:p>
          <a:p>
            <a:r>
              <a:rPr lang="en-US" sz="1200" b="1" dirty="0">
                <a:solidFill>
                  <a:schemeClr val="tx1">
                    <a:lumMod val="65000"/>
                    <a:lumOff val="35000"/>
                  </a:schemeClr>
                </a:solidFill>
                <a:latin typeface="Lato" pitchFamily="34" charset="0"/>
              </a:rPr>
              <a:t>OR INSTRUMENT THERMOSTATIZATION </a:t>
            </a:r>
          </a:p>
          <a:p>
            <a:endParaRPr lang="en-U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With interior and exterior finishes in stainless steel and different control options. With many volume from 325 to 1240 liters capacity.</a:t>
            </a:r>
          </a:p>
          <a:p>
            <a:endParaRPr lang="en-U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Humidity control as optional</a:t>
            </a:r>
            <a:r>
              <a:rPr lang="es-ES" sz="1200" dirty="0">
                <a:solidFill>
                  <a:schemeClr val="tx1">
                    <a:lumMod val="65000"/>
                    <a:lumOff val="35000"/>
                  </a:schemeClr>
                </a:solidFill>
                <a:latin typeface="Lato" pitchFamily="34" charset="0"/>
              </a:rPr>
              <a:t>.</a:t>
            </a:r>
          </a:p>
          <a:p>
            <a:endParaRPr lang="es-E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Tray for supporting agitators, chromatographs </a:t>
            </a:r>
          </a:p>
          <a:p>
            <a:r>
              <a:rPr lang="en-US" sz="1200" dirty="0">
                <a:solidFill>
                  <a:schemeClr val="tx1">
                    <a:lumMod val="65000"/>
                    <a:lumOff val="35000"/>
                  </a:schemeClr>
                </a:solidFill>
                <a:latin typeface="Lato" pitchFamily="34" charset="0"/>
              </a:rPr>
              <a:t>or other equipment with movement or heavy weight </a:t>
            </a:r>
            <a:endParaRPr lang="es-ES" sz="1200" dirty="0">
              <a:solidFill>
                <a:schemeClr val="tx1">
                  <a:lumMod val="65000"/>
                  <a:lumOff val="35000"/>
                </a:schemeClr>
              </a:solidFill>
              <a:latin typeface="Lato" pitchFamily="34" charset="0"/>
            </a:endParaRPr>
          </a:p>
          <a:p>
            <a:endParaRPr lang="es-ES" sz="1200" dirty="0">
              <a:solidFill>
                <a:schemeClr val="tx1">
                  <a:lumMod val="65000"/>
                  <a:lumOff val="35000"/>
                </a:schemeClr>
              </a:solidFill>
              <a:latin typeface="Lato" pitchFamily="34" charset="0"/>
            </a:endParaRPr>
          </a:p>
          <a:p>
            <a:endParaRPr lang="es-ES" sz="1200" dirty="0">
              <a:solidFill>
                <a:schemeClr val="tx1">
                  <a:lumMod val="65000"/>
                  <a:lumOff val="35000"/>
                </a:schemeClr>
              </a:solidFill>
              <a:latin typeface="Lato" pitchFamily="34" charset="0"/>
            </a:endParaRPr>
          </a:p>
          <a:p>
            <a:endParaRPr lang="es-ES" sz="1200" dirty="0">
              <a:solidFill>
                <a:schemeClr val="tx1">
                  <a:lumMod val="65000"/>
                  <a:lumOff val="35000"/>
                </a:schemeClr>
              </a:solidFill>
              <a:latin typeface="Lato" pitchFamily="34" charset="0"/>
            </a:endParaRPr>
          </a:p>
        </p:txBody>
      </p:sp>
      <p:pic>
        <p:nvPicPr>
          <p:cNvPr id="7" name="Imagen 6">
            <a:extLst>
              <a:ext uri="{FF2B5EF4-FFF2-40B4-BE49-F238E27FC236}">
                <a16:creationId xmlns:a16="http://schemas.microsoft.com/office/drawing/2014/main" id="{7EE6DDBB-5DCA-46E8-B34D-EB145B1AA17D}"/>
              </a:ext>
            </a:extLst>
          </p:cNvPr>
          <p:cNvPicPr>
            <a:picLocks noChangeAspect="1"/>
          </p:cNvPicPr>
          <p:nvPr/>
        </p:nvPicPr>
        <p:blipFill>
          <a:blip r:embed="rId3"/>
          <a:stretch>
            <a:fillRect/>
          </a:stretch>
        </p:blipFill>
        <p:spPr>
          <a:xfrm>
            <a:off x="6948264" y="963149"/>
            <a:ext cx="1451317" cy="3899863"/>
          </a:xfrm>
          <a:prstGeom prst="rect">
            <a:avLst/>
          </a:prstGeom>
        </p:spPr>
      </p:pic>
      <p:pic>
        <p:nvPicPr>
          <p:cNvPr id="9" name="Imagen 8">
            <a:extLst>
              <a:ext uri="{FF2B5EF4-FFF2-40B4-BE49-F238E27FC236}">
                <a16:creationId xmlns:a16="http://schemas.microsoft.com/office/drawing/2014/main" id="{5E868966-8C74-46F5-A729-E0D1138F8DE4}"/>
              </a:ext>
            </a:extLst>
          </p:cNvPr>
          <p:cNvPicPr>
            <a:picLocks noChangeAspect="1"/>
          </p:cNvPicPr>
          <p:nvPr/>
        </p:nvPicPr>
        <p:blipFill>
          <a:blip r:embed="rId4"/>
          <a:stretch>
            <a:fillRect/>
          </a:stretch>
        </p:blipFill>
        <p:spPr>
          <a:xfrm>
            <a:off x="3961972" y="3075806"/>
            <a:ext cx="2878280" cy="1389651"/>
          </a:xfrm>
          <a:prstGeom prst="rect">
            <a:avLst/>
          </a:prstGeom>
        </p:spPr>
      </p:pic>
    </p:spTree>
    <p:extLst>
      <p:ext uri="{BB962C8B-B14F-4D97-AF65-F5344CB8AC3E}">
        <p14:creationId xmlns:p14="http://schemas.microsoft.com/office/powerpoint/2010/main" val="75224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ew Logo EQUITEC disco.jpg"/>
          <p:cNvPicPr>
            <a:picLocks noChangeAspect="1"/>
          </p:cNvPicPr>
          <p:nvPr/>
        </p:nvPicPr>
        <p:blipFill>
          <a:blip r:embed="rId2" cstate="print"/>
          <a:stretch>
            <a:fillRect/>
          </a:stretch>
        </p:blipFill>
        <p:spPr>
          <a:xfrm>
            <a:off x="0" y="0"/>
            <a:ext cx="2771800" cy="990792"/>
          </a:xfrm>
          <a:prstGeom prst="rect">
            <a:avLst/>
          </a:prstGeom>
        </p:spPr>
      </p:pic>
      <p:sp>
        <p:nvSpPr>
          <p:cNvPr id="5" name="4 Redondear rectángulo de esquina del mismo lado"/>
          <p:cNvSpPr/>
          <p:nvPr/>
        </p:nvSpPr>
        <p:spPr>
          <a:xfrm flipV="1">
            <a:off x="971600" y="62753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dondear rectángulo de esquina del mismo lado"/>
          <p:cNvSpPr/>
          <p:nvPr/>
        </p:nvSpPr>
        <p:spPr>
          <a:xfrm flipV="1">
            <a:off x="0" y="499948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323528" y="990792"/>
            <a:ext cx="6480720" cy="1107996"/>
          </a:xfrm>
          <a:prstGeom prst="rect">
            <a:avLst/>
          </a:prstGeom>
        </p:spPr>
        <p:txBody>
          <a:bodyPr wrap="square">
            <a:spAutoFit/>
          </a:bodyPr>
          <a:lstStyle/>
          <a:p>
            <a:r>
              <a:rPr lang="es-ES" b="1" dirty="0">
                <a:solidFill>
                  <a:srgbClr val="03697B"/>
                </a:solidFill>
                <a:effectLst>
                  <a:outerShdw blurRad="38100" dist="38100" dir="2700000" algn="tl">
                    <a:srgbClr val="000000">
                      <a:alpha val="43137"/>
                    </a:srgbClr>
                  </a:outerShdw>
                </a:effectLst>
                <a:latin typeface="Lato" pitchFamily="34" charset="0"/>
              </a:rPr>
              <a:t>ERI – ERIS  CHROMAT LINE</a:t>
            </a:r>
          </a:p>
          <a:p>
            <a:endParaRPr lang="es-ES" sz="1200" dirty="0">
              <a:solidFill>
                <a:schemeClr val="tx1">
                  <a:lumMod val="65000"/>
                  <a:lumOff val="35000"/>
                </a:schemeClr>
              </a:solidFill>
              <a:latin typeface="Lato" pitchFamily="34" charset="0"/>
            </a:endParaRPr>
          </a:p>
          <a:p>
            <a:endParaRPr lang="es-ES" sz="1200" dirty="0">
              <a:solidFill>
                <a:schemeClr val="tx1">
                  <a:lumMod val="65000"/>
                  <a:lumOff val="35000"/>
                </a:schemeClr>
              </a:solidFill>
              <a:latin typeface="Lato" pitchFamily="34" charset="0"/>
            </a:endParaRPr>
          </a:p>
          <a:p>
            <a:endParaRPr lang="es-ES" sz="1200" dirty="0">
              <a:solidFill>
                <a:schemeClr val="tx1">
                  <a:lumMod val="65000"/>
                  <a:lumOff val="35000"/>
                </a:schemeClr>
              </a:solidFill>
              <a:latin typeface="Lato" pitchFamily="34" charset="0"/>
            </a:endParaRPr>
          </a:p>
          <a:p>
            <a:endParaRPr lang="es-ES" sz="1200" dirty="0">
              <a:solidFill>
                <a:schemeClr val="tx1">
                  <a:lumMod val="65000"/>
                  <a:lumOff val="35000"/>
                </a:schemeClr>
              </a:solidFill>
              <a:latin typeface="Lato" pitchFamily="34" charset="0"/>
            </a:endParaRPr>
          </a:p>
        </p:txBody>
      </p:sp>
      <p:pic>
        <p:nvPicPr>
          <p:cNvPr id="3" name="Imagen 2">
            <a:extLst>
              <a:ext uri="{FF2B5EF4-FFF2-40B4-BE49-F238E27FC236}">
                <a16:creationId xmlns:a16="http://schemas.microsoft.com/office/drawing/2014/main" id="{92D8D9D0-BF72-45ED-A47E-BB548E3D423C}"/>
              </a:ext>
            </a:extLst>
          </p:cNvPr>
          <p:cNvPicPr>
            <a:picLocks noChangeAspect="1"/>
          </p:cNvPicPr>
          <p:nvPr/>
        </p:nvPicPr>
        <p:blipFill>
          <a:blip r:embed="rId3"/>
          <a:stretch>
            <a:fillRect/>
          </a:stretch>
        </p:blipFill>
        <p:spPr>
          <a:xfrm>
            <a:off x="827584" y="1467981"/>
            <a:ext cx="7020272" cy="3525826"/>
          </a:xfrm>
          <a:prstGeom prst="rect">
            <a:avLst/>
          </a:prstGeom>
        </p:spPr>
      </p:pic>
    </p:spTree>
    <p:extLst>
      <p:ext uri="{BB962C8B-B14F-4D97-AF65-F5344CB8AC3E}">
        <p14:creationId xmlns:p14="http://schemas.microsoft.com/office/powerpoint/2010/main" val="2347366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ew Logo EQUITEC disco.jpg"/>
          <p:cNvPicPr>
            <a:picLocks noChangeAspect="1"/>
          </p:cNvPicPr>
          <p:nvPr/>
        </p:nvPicPr>
        <p:blipFill>
          <a:blip r:embed="rId2" cstate="print"/>
          <a:stretch>
            <a:fillRect/>
          </a:stretch>
        </p:blipFill>
        <p:spPr>
          <a:xfrm>
            <a:off x="0" y="0"/>
            <a:ext cx="2771800" cy="990792"/>
          </a:xfrm>
          <a:prstGeom prst="rect">
            <a:avLst/>
          </a:prstGeom>
        </p:spPr>
      </p:pic>
      <p:sp>
        <p:nvSpPr>
          <p:cNvPr id="5" name="4 Redondear rectángulo de esquina del mismo lado"/>
          <p:cNvSpPr/>
          <p:nvPr/>
        </p:nvSpPr>
        <p:spPr>
          <a:xfrm flipV="1">
            <a:off x="971600" y="62753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dondear rectángulo de esquina del mismo lado"/>
          <p:cNvSpPr/>
          <p:nvPr/>
        </p:nvSpPr>
        <p:spPr>
          <a:xfrm flipV="1">
            <a:off x="0" y="499948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251520" y="1131590"/>
            <a:ext cx="8640960" cy="2862322"/>
          </a:xfrm>
          <a:prstGeom prst="rect">
            <a:avLst/>
          </a:prstGeom>
        </p:spPr>
        <p:txBody>
          <a:bodyPr wrap="square">
            <a:spAutoFit/>
          </a:bodyPr>
          <a:lstStyle/>
          <a:p>
            <a:r>
              <a:rPr lang="es-ES" b="1" dirty="0">
                <a:solidFill>
                  <a:srgbClr val="03697B"/>
                </a:solidFill>
                <a:effectLst>
                  <a:outerShdw blurRad="38100" dist="38100" dir="2700000" algn="tl">
                    <a:srgbClr val="000000">
                      <a:alpha val="43137"/>
                    </a:srgbClr>
                  </a:outerShdw>
                </a:effectLst>
                <a:latin typeface="Lato" pitchFamily="34" charset="0"/>
              </a:rPr>
              <a:t>COMPANY</a:t>
            </a:r>
          </a:p>
          <a:p>
            <a:endParaRPr lang="es-ES" b="1" dirty="0">
              <a:solidFill>
                <a:srgbClr val="03697B"/>
              </a:solidFill>
              <a:effectLst>
                <a:outerShdw blurRad="38100" dist="38100" dir="2700000" algn="tl">
                  <a:srgbClr val="000000">
                    <a:alpha val="43137"/>
                  </a:srgbClr>
                </a:outerShdw>
              </a:effectLst>
              <a:latin typeface="Lato" pitchFamily="34" charset="0"/>
            </a:endParaRPr>
          </a:p>
          <a:p>
            <a:pPr algn="just"/>
            <a:r>
              <a:rPr lang="en-US" sz="1200" b="1" dirty="0">
                <a:solidFill>
                  <a:schemeClr val="tx1">
                    <a:lumMod val="50000"/>
                    <a:lumOff val="50000"/>
                  </a:schemeClr>
                </a:solidFill>
                <a:latin typeface="Century Gothic" pitchFamily="34" charset="0"/>
              </a:rPr>
              <a:t>Founded in the early 90s, </a:t>
            </a:r>
            <a:r>
              <a:rPr lang="en-US" sz="1200" b="1" dirty="0" err="1">
                <a:solidFill>
                  <a:srgbClr val="09718C"/>
                </a:solidFill>
                <a:latin typeface="Century Gothic" pitchFamily="34" charset="0"/>
              </a:rPr>
              <a:t>Equitec</a:t>
            </a:r>
            <a:r>
              <a:rPr lang="en-US" sz="1200" b="1" dirty="0">
                <a:solidFill>
                  <a:srgbClr val="09718C"/>
                </a:solidFill>
                <a:latin typeface="Century Gothic" pitchFamily="34" charset="0"/>
              </a:rPr>
              <a:t> </a:t>
            </a:r>
            <a:r>
              <a:rPr lang="en-US" sz="1200" b="1" dirty="0">
                <a:solidFill>
                  <a:schemeClr val="tx1">
                    <a:lumMod val="50000"/>
                    <a:lumOff val="50000"/>
                  </a:schemeClr>
                </a:solidFill>
                <a:latin typeface="Century Gothic" pitchFamily="34" charset="0"/>
              </a:rPr>
              <a:t>is the result of the experience distributing cooling and freezing equipment in the research &amp; health market for more than 20 years.</a:t>
            </a:r>
          </a:p>
          <a:p>
            <a:pPr algn="just"/>
            <a:endParaRPr lang="en-US" sz="1200" b="1" dirty="0">
              <a:solidFill>
                <a:schemeClr val="tx1">
                  <a:lumMod val="50000"/>
                  <a:lumOff val="50000"/>
                </a:schemeClr>
              </a:solidFill>
              <a:latin typeface="Century Gothic" pitchFamily="34" charset="0"/>
            </a:endParaRPr>
          </a:p>
          <a:p>
            <a:pPr algn="just"/>
            <a:r>
              <a:rPr lang="en-US" sz="1200" b="1" dirty="0">
                <a:solidFill>
                  <a:schemeClr val="tx1">
                    <a:lumMod val="50000"/>
                    <a:lumOff val="50000"/>
                  </a:schemeClr>
                </a:solidFill>
                <a:latin typeface="Century Gothic" pitchFamily="34" charset="0"/>
              </a:rPr>
              <a:t>We are leaders in the Iberian Peninsula, manufacturing cooling and climatic equipment, for the research laboratory, education and health.</a:t>
            </a:r>
          </a:p>
          <a:p>
            <a:pPr algn="just"/>
            <a:endParaRPr lang="en-US" sz="1200" b="1" dirty="0">
              <a:solidFill>
                <a:schemeClr val="tx1">
                  <a:lumMod val="50000"/>
                  <a:lumOff val="50000"/>
                </a:schemeClr>
              </a:solidFill>
              <a:latin typeface="Century Gothic" pitchFamily="34" charset="0"/>
            </a:endParaRPr>
          </a:p>
          <a:p>
            <a:pPr algn="just"/>
            <a:r>
              <a:rPr lang="en-US" sz="1200" b="1" dirty="0">
                <a:solidFill>
                  <a:schemeClr val="tx1">
                    <a:lumMod val="50000"/>
                    <a:lumOff val="50000"/>
                  </a:schemeClr>
                </a:solidFill>
                <a:latin typeface="Century Gothic" pitchFamily="34" charset="0"/>
              </a:rPr>
              <a:t>We manufacture refrigerators and freezers up to -86ºC: for Blood banks, Hospitals, Universities and Control quality.</a:t>
            </a:r>
          </a:p>
          <a:p>
            <a:pPr algn="just"/>
            <a:endParaRPr lang="en-US" sz="1200" b="1" dirty="0">
              <a:solidFill>
                <a:schemeClr val="tx1">
                  <a:lumMod val="50000"/>
                  <a:lumOff val="50000"/>
                </a:schemeClr>
              </a:solidFill>
              <a:latin typeface="Century Gothic" pitchFamily="34" charset="0"/>
            </a:endParaRPr>
          </a:p>
          <a:p>
            <a:pPr algn="just"/>
            <a:r>
              <a:rPr lang="en-US" sz="1200" b="1" dirty="0">
                <a:solidFill>
                  <a:schemeClr val="tx1">
                    <a:lumMod val="50000"/>
                    <a:lumOff val="50000"/>
                  </a:schemeClr>
                </a:solidFill>
                <a:latin typeface="Century Gothic" pitchFamily="34" charset="0"/>
              </a:rPr>
              <a:t>Chambers for stability tests, plants, tissues, insects and materials from -40ºC to + 60ºC; with humidity and controlled light, both for the industry and research.</a:t>
            </a:r>
          </a:p>
          <a:p>
            <a:pPr algn="just"/>
            <a:endParaRPr lang="en-US" sz="1200" b="1" dirty="0">
              <a:solidFill>
                <a:schemeClr val="tx1">
                  <a:lumMod val="50000"/>
                  <a:lumOff val="50000"/>
                </a:schemeClr>
              </a:solidFill>
              <a:latin typeface="Century Gothic" pitchFamily="34" charset="0"/>
            </a:endParaRPr>
          </a:p>
          <a:p>
            <a:pPr algn="just"/>
            <a:r>
              <a:rPr lang="en-US" sz="1200" b="1" dirty="0">
                <a:solidFill>
                  <a:schemeClr val="tx1">
                    <a:lumMod val="50000"/>
                    <a:lumOff val="50000"/>
                  </a:schemeClr>
                </a:solidFill>
                <a:latin typeface="Century Gothic" pitchFamily="34" charset="0"/>
              </a:rPr>
              <a:t>We distribute our products worldwide, through specialized distributors in each region or country</a:t>
            </a:r>
            <a:endParaRPr lang="es-ES" sz="1200" dirty="0">
              <a:solidFill>
                <a:schemeClr val="tx1">
                  <a:lumMod val="65000"/>
                  <a:lumOff val="35000"/>
                </a:schemeClr>
              </a:solidFill>
              <a:latin typeface="Lato" pitchFamily="34" charset="0"/>
            </a:endParaRPr>
          </a:p>
        </p:txBody>
      </p:sp>
      <p:pic>
        <p:nvPicPr>
          <p:cNvPr id="8" name="Picture 2" descr="C:\Users\usuario\Desktop\EQUITEC 2018\New Logo EQUITEC2.png"/>
          <p:cNvPicPr>
            <a:picLocks noChangeAspect="1" noChangeArrowheads="1"/>
          </p:cNvPicPr>
          <p:nvPr/>
        </p:nvPicPr>
        <p:blipFill>
          <a:blip r:embed="rId3" cstate="print"/>
          <a:srcRect/>
          <a:stretch>
            <a:fillRect/>
          </a:stretch>
        </p:blipFill>
        <p:spPr bwMode="auto">
          <a:xfrm>
            <a:off x="3400822" y="4011910"/>
            <a:ext cx="2376264" cy="849283"/>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ew Logo EQUITEC disco.jpg"/>
          <p:cNvPicPr>
            <a:picLocks noChangeAspect="1"/>
          </p:cNvPicPr>
          <p:nvPr/>
        </p:nvPicPr>
        <p:blipFill>
          <a:blip r:embed="rId2" cstate="print"/>
          <a:stretch>
            <a:fillRect/>
          </a:stretch>
        </p:blipFill>
        <p:spPr>
          <a:xfrm>
            <a:off x="0" y="0"/>
            <a:ext cx="2771800" cy="990792"/>
          </a:xfrm>
          <a:prstGeom prst="rect">
            <a:avLst/>
          </a:prstGeom>
        </p:spPr>
      </p:pic>
      <p:sp>
        <p:nvSpPr>
          <p:cNvPr id="5" name="4 Redondear rectángulo de esquina del mismo lado"/>
          <p:cNvSpPr/>
          <p:nvPr/>
        </p:nvSpPr>
        <p:spPr>
          <a:xfrm flipV="1">
            <a:off x="971600" y="62753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dondear rectángulo de esquina del mismo lado"/>
          <p:cNvSpPr/>
          <p:nvPr/>
        </p:nvSpPr>
        <p:spPr>
          <a:xfrm flipV="1">
            <a:off x="0" y="499948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251520" y="1131591"/>
            <a:ext cx="6480720" cy="3693319"/>
          </a:xfrm>
          <a:prstGeom prst="rect">
            <a:avLst/>
          </a:prstGeom>
        </p:spPr>
        <p:txBody>
          <a:bodyPr wrap="square">
            <a:spAutoFit/>
          </a:bodyPr>
          <a:lstStyle/>
          <a:p>
            <a:r>
              <a:rPr lang="es-ES" b="1" dirty="0">
                <a:solidFill>
                  <a:srgbClr val="03697B"/>
                </a:solidFill>
                <a:effectLst>
                  <a:outerShdw blurRad="38100" dist="38100" dir="2700000" algn="tl">
                    <a:srgbClr val="000000">
                      <a:alpha val="43137"/>
                    </a:srgbClr>
                  </a:outerShdw>
                </a:effectLst>
                <a:latin typeface="Lato" pitchFamily="34" charset="0"/>
              </a:rPr>
              <a:t>ERI – ERIS</a:t>
            </a:r>
          </a:p>
          <a:p>
            <a:r>
              <a:rPr lang="en-US" b="1" dirty="0">
                <a:solidFill>
                  <a:srgbClr val="03697B"/>
                </a:solidFill>
                <a:effectLst>
                  <a:outerShdw blurRad="38100" dist="38100" dir="2700000" algn="tl">
                    <a:srgbClr val="000000">
                      <a:alpha val="43137"/>
                    </a:srgbClr>
                  </a:outerShdw>
                </a:effectLst>
                <a:latin typeface="Lato" pitchFamily="34" charset="0"/>
              </a:rPr>
              <a:t>DPH</a:t>
            </a:r>
            <a:r>
              <a:rPr lang="es-ES" b="1" dirty="0">
                <a:solidFill>
                  <a:srgbClr val="03697B"/>
                </a:solidFill>
                <a:effectLst>
                  <a:outerShdw blurRad="38100" dist="38100" dir="2700000" algn="tl">
                    <a:srgbClr val="000000">
                      <a:alpha val="43137"/>
                    </a:srgbClr>
                  </a:outerShdw>
                </a:effectLst>
                <a:latin typeface="Lato" pitchFamily="34" charset="0"/>
              </a:rPr>
              <a:t> LINE</a:t>
            </a:r>
          </a:p>
          <a:p>
            <a:endParaRPr lang="es-ES" sz="1200" dirty="0">
              <a:solidFill>
                <a:schemeClr val="tx1">
                  <a:lumMod val="65000"/>
                  <a:lumOff val="35000"/>
                </a:schemeClr>
              </a:solidFill>
              <a:latin typeface="Lato" pitchFamily="34" charset="0"/>
            </a:endParaRPr>
          </a:p>
          <a:p>
            <a:r>
              <a:rPr lang="en-US" sz="1200" b="1" dirty="0">
                <a:solidFill>
                  <a:schemeClr val="tx1">
                    <a:lumMod val="65000"/>
                    <a:lumOff val="35000"/>
                  </a:schemeClr>
                </a:solidFill>
                <a:latin typeface="Lato" pitchFamily="34" charset="0"/>
              </a:rPr>
              <a:t>DROSOPHILA AND ENTHOMOLOGY CHAMBERS </a:t>
            </a:r>
          </a:p>
          <a:p>
            <a:r>
              <a:rPr lang="en-US" sz="1200" b="1" dirty="0">
                <a:solidFill>
                  <a:schemeClr val="tx1">
                    <a:lumMod val="65000"/>
                    <a:lumOff val="35000"/>
                  </a:schemeClr>
                </a:solidFill>
                <a:latin typeface="Lato" pitchFamily="34" charset="0"/>
              </a:rPr>
              <a:t>DPH 4000 LINE AND DPH INOX LINE </a:t>
            </a:r>
          </a:p>
          <a:p>
            <a:r>
              <a:rPr lang="en-US" sz="1200" b="1" dirty="0">
                <a:solidFill>
                  <a:schemeClr val="tx1">
                    <a:lumMod val="65000"/>
                    <a:lumOff val="35000"/>
                  </a:schemeClr>
                </a:solidFill>
                <a:latin typeface="Lato" pitchFamily="34" charset="0"/>
              </a:rPr>
              <a:t>VERTICAL FORCED AIR MODELS </a:t>
            </a:r>
          </a:p>
          <a:p>
            <a:endParaRPr lang="en-US" sz="1200" dirty="0">
              <a:solidFill>
                <a:schemeClr val="tx1">
                  <a:lumMod val="65000"/>
                  <a:lumOff val="35000"/>
                </a:schemeClr>
              </a:solidFill>
              <a:latin typeface="Lato" pitchFamily="34" charset="0"/>
            </a:endParaRPr>
          </a:p>
          <a:p>
            <a:pPr indent="-171450">
              <a:lnSpc>
                <a:spcPct val="150000"/>
              </a:lnSpc>
              <a:buClr>
                <a:srgbClr val="03697E"/>
              </a:buClr>
              <a:buFont typeface="Wingdings" pitchFamily="2" charset="2"/>
              <a:buChar char="ü"/>
            </a:pPr>
            <a:r>
              <a:rPr lang="en-GB" sz="1200" dirty="0">
                <a:solidFill>
                  <a:schemeClr val="tx1">
                    <a:lumMod val="65000"/>
                    <a:lumOff val="35000"/>
                  </a:schemeClr>
                </a:solidFill>
                <a:latin typeface="Lato" pitchFamily="34" charset="0"/>
              </a:rPr>
              <a:t>With many volume from 325 to 1240 </a:t>
            </a:r>
            <a:r>
              <a:rPr lang="en-GB" sz="1200" dirty="0" err="1">
                <a:solidFill>
                  <a:schemeClr val="tx1">
                    <a:lumMod val="65000"/>
                    <a:lumOff val="35000"/>
                  </a:schemeClr>
                </a:solidFill>
                <a:latin typeface="Lato" pitchFamily="34" charset="0"/>
              </a:rPr>
              <a:t>liters</a:t>
            </a:r>
            <a:r>
              <a:rPr lang="en-GB" sz="1200" dirty="0">
                <a:solidFill>
                  <a:schemeClr val="tx1">
                    <a:lumMod val="65000"/>
                    <a:lumOff val="35000"/>
                  </a:schemeClr>
                </a:solidFill>
                <a:latin typeface="Lato" pitchFamily="34" charset="0"/>
              </a:rPr>
              <a:t> capacity.</a:t>
            </a:r>
          </a:p>
          <a:p>
            <a:pPr indent="-171450">
              <a:lnSpc>
                <a:spcPct val="150000"/>
              </a:lnSpc>
              <a:buClr>
                <a:srgbClr val="03697E"/>
              </a:buClr>
              <a:buFont typeface="Wingdings" pitchFamily="2" charset="2"/>
              <a:buChar char="ü"/>
            </a:pPr>
            <a:r>
              <a:rPr lang="en-GB" sz="1200" dirty="0">
                <a:solidFill>
                  <a:schemeClr val="tx1">
                    <a:lumMod val="65000"/>
                    <a:lumOff val="35000"/>
                  </a:schemeClr>
                </a:solidFill>
                <a:latin typeface="Lato" pitchFamily="34" charset="0"/>
              </a:rPr>
              <a:t>Interior made of stainless steel AISI 304 , optional AISI 316.</a:t>
            </a:r>
          </a:p>
          <a:p>
            <a:pPr indent="-171450">
              <a:lnSpc>
                <a:spcPct val="150000"/>
              </a:lnSpc>
              <a:buClr>
                <a:srgbClr val="03697E"/>
              </a:buClr>
              <a:buFont typeface="Wingdings" pitchFamily="2" charset="2"/>
              <a:buChar char="ü"/>
            </a:pPr>
            <a:r>
              <a:rPr lang="en-GB" sz="1200" dirty="0">
                <a:solidFill>
                  <a:schemeClr val="tx1">
                    <a:lumMod val="65000"/>
                    <a:lumOff val="35000"/>
                  </a:schemeClr>
                </a:solidFill>
                <a:latin typeface="Lato" pitchFamily="34" charset="0"/>
              </a:rPr>
              <a:t>Exterior, steel coated with epoxy. , optional AISI 304</a:t>
            </a:r>
          </a:p>
          <a:p>
            <a:pPr indent="-171450">
              <a:lnSpc>
                <a:spcPct val="150000"/>
              </a:lnSpc>
              <a:buClr>
                <a:srgbClr val="03697E"/>
              </a:buClr>
              <a:buFont typeface="Wingdings" pitchFamily="2" charset="2"/>
              <a:buChar char="ü"/>
            </a:pPr>
            <a:r>
              <a:rPr lang="en-GB" sz="1200" dirty="0">
                <a:solidFill>
                  <a:schemeClr val="tx1">
                    <a:lumMod val="65000"/>
                    <a:lumOff val="35000"/>
                  </a:schemeClr>
                </a:solidFill>
                <a:latin typeface="Lato" pitchFamily="34" charset="0"/>
              </a:rPr>
              <a:t>Humidity control as optional.</a:t>
            </a:r>
          </a:p>
          <a:p>
            <a:pPr indent="-171450">
              <a:lnSpc>
                <a:spcPct val="150000"/>
              </a:lnSpc>
              <a:buClr>
                <a:srgbClr val="03697E"/>
              </a:buClr>
              <a:buFont typeface="Wingdings" pitchFamily="2" charset="2"/>
              <a:buChar char="ü"/>
            </a:pPr>
            <a:r>
              <a:rPr lang="en-GB" sz="1200" dirty="0">
                <a:solidFill>
                  <a:schemeClr val="tx1">
                    <a:lumMod val="65000"/>
                    <a:lumOff val="35000"/>
                  </a:schemeClr>
                </a:solidFill>
                <a:latin typeface="Lato" pitchFamily="34" charset="0"/>
              </a:rPr>
              <a:t>Optional with Photo-period</a:t>
            </a:r>
          </a:p>
          <a:p>
            <a:endParaRPr lang="es-ES" sz="1200" dirty="0">
              <a:solidFill>
                <a:schemeClr val="tx1">
                  <a:lumMod val="65000"/>
                  <a:lumOff val="35000"/>
                </a:schemeClr>
              </a:solidFill>
              <a:latin typeface="Lato" pitchFamily="34" charset="0"/>
            </a:endParaRPr>
          </a:p>
          <a:p>
            <a:endParaRPr lang="es-ES" sz="1200" dirty="0">
              <a:solidFill>
                <a:schemeClr val="tx1">
                  <a:lumMod val="65000"/>
                  <a:lumOff val="35000"/>
                </a:schemeClr>
              </a:solidFill>
              <a:latin typeface="Lato" pitchFamily="34" charset="0"/>
            </a:endParaRPr>
          </a:p>
          <a:p>
            <a:endParaRPr lang="es-ES" sz="1200" dirty="0">
              <a:solidFill>
                <a:schemeClr val="tx1">
                  <a:lumMod val="65000"/>
                  <a:lumOff val="35000"/>
                </a:schemeClr>
              </a:solidFill>
              <a:latin typeface="Lato" pitchFamily="34" charset="0"/>
            </a:endParaRPr>
          </a:p>
          <a:p>
            <a:endParaRPr lang="es-ES" sz="1200" dirty="0">
              <a:solidFill>
                <a:schemeClr val="tx1">
                  <a:lumMod val="65000"/>
                  <a:lumOff val="35000"/>
                </a:schemeClr>
              </a:solidFill>
              <a:latin typeface="Lato" pitchFamily="34" charset="0"/>
            </a:endParaRPr>
          </a:p>
        </p:txBody>
      </p:sp>
      <p:pic>
        <p:nvPicPr>
          <p:cNvPr id="9" name="Imagen 8">
            <a:extLst>
              <a:ext uri="{FF2B5EF4-FFF2-40B4-BE49-F238E27FC236}">
                <a16:creationId xmlns:a16="http://schemas.microsoft.com/office/drawing/2014/main" id="{962CC871-B84B-4E3D-BBDF-5E1EFE769658}"/>
              </a:ext>
            </a:extLst>
          </p:cNvPr>
          <p:cNvPicPr>
            <a:picLocks noChangeAspect="1"/>
          </p:cNvPicPr>
          <p:nvPr/>
        </p:nvPicPr>
        <p:blipFill>
          <a:blip r:embed="rId3"/>
          <a:stretch>
            <a:fillRect/>
          </a:stretch>
        </p:blipFill>
        <p:spPr>
          <a:xfrm>
            <a:off x="5443798" y="1024078"/>
            <a:ext cx="2744036" cy="3651870"/>
          </a:xfrm>
          <a:prstGeom prst="rect">
            <a:avLst/>
          </a:prstGeom>
        </p:spPr>
      </p:pic>
      <p:pic>
        <p:nvPicPr>
          <p:cNvPr id="10" name="Imagen 9">
            <a:extLst>
              <a:ext uri="{FF2B5EF4-FFF2-40B4-BE49-F238E27FC236}">
                <a16:creationId xmlns:a16="http://schemas.microsoft.com/office/drawing/2014/main" id="{D178AB1E-3243-4110-B35B-11377C8DFACD}"/>
              </a:ext>
            </a:extLst>
          </p:cNvPr>
          <p:cNvPicPr>
            <a:picLocks noChangeAspect="1"/>
          </p:cNvPicPr>
          <p:nvPr/>
        </p:nvPicPr>
        <p:blipFill>
          <a:blip r:embed="rId4"/>
          <a:stretch>
            <a:fillRect/>
          </a:stretch>
        </p:blipFill>
        <p:spPr>
          <a:xfrm>
            <a:off x="2513383" y="1060871"/>
            <a:ext cx="1493912" cy="747391"/>
          </a:xfrm>
          <a:prstGeom prst="rect">
            <a:avLst/>
          </a:prstGeom>
        </p:spPr>
      </p:pic>
    </p:spTree>
    <p:extLst>
      <p:ext uri="{BB962C8B-B14F-4D97-AF65-F5344CB8AC3E}">
        <p14:creationId xmlns:p14="http://schemas.microsoft.com/office/powerpoint/2010/main" val="2763613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dondear rectángulo de esquina del mismo lado"/>
          <p:cNvSpPr/>
          <p:nvPr/>
        </p:nvSpPr>
        <p:spPr>
          <a:xfrm flipV="1">
            <a:off x="971600" y="62753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dondear rectángulo de esquina del mismo lado"/>
          <p:cNvSpPr/>
          <p:nvPr/>
        </p:nvSpPr>
        <p:spPr>
          <a:xfrm flipV="1">
            <a:off x="0" y="499948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descr="C:\Users\usuario\Desktop\EQUITEC 2018\New Logo EQUITEC2.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555526"/>
            <a:ext cx="3275856" cy="1170799"/>
          </a:xfrm>
          <a:prstGeom prst="rect">
            <a:avLst/>
          </a:prstGeom>
          <a:noFill/>
          <a:effectLst>
            <a:reflection blurRad="6350" stA="50000" endA="300" endPos="38500" dist="50800" dir="5400000" sy="-100000" algn="bl" rotWithShape="0"/>
          </a:effectLst>
        </p:spPr>
      </p:pic>
      <p:pic>
        <p:nvPicPr>
          <p:cNvPr id="5122" name="Picture 2" descr="C:\Users\usuario\Downloads\laboratory-829371_1280.jpg"/>
          <p:cNvPicPr>
            <a:picLocks noChangeAspect="1" noChangeArrowheads="1"/>
          </p:cNvPicPr>
          <p:nvPr/>
        </p:nvPicPr>
        <p:blipFill>
          <a:blip r:embed="rId3" cstate="print"/>
          <a:srcRect t="62562" b="5910"/>
          <a:stretch>
            <a:fillRect/>
          </a:stretch>
        </p:blipFill>
        <p:spPr bwMode="auto">
          <a:xfrm>
            <a:off x="9208" y="2844098"/>
            <a:ext cx="9135683" cy="216024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ew Logo EQUITEC disco.jpg"/>
          <p:cNvPicPr>
            <a:picLocks noChangeAspect="1"/>
          </p:cNvPicPr>
          <p:nvPr/>
        </p:nvPicPr>
        <p:blipFill>
          <a:blip r:embed="rId2" cstate="print"/>
          <a:stretch>
            <a:fillRect/>
          </a:stretch>
        </p:blipFill>
        <p:spPr>
          <a:xfrm>
            <a:off x="0" y="0"/>
            <a:ext cx="2771800" cy="990792"/>
          </a:xfrm>
          <a:prstGeom prst="rect">
            <a:avLst/>
          </a:prstGeom>
        </p:spPr>
      </p:pic>
      <p:sp>
        <p:nvSpPr>
          <p:cNvPr id="5" name="4 Redondear rectángulo de esquina del mismo lado"/>
          <p:cNvSpPr/>
          <p:nvPr/>
        </p:nvSpPr>
        <p:spPr>
          <a:xfrm flipV="1">
            <a:off x="971600" y="62753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dondear rectángulo de esquina del mismo lado"/>
          <p:cNvSpPr/>
          <p:nvPr/>
        </p:nvSpPr>
        <p:spPr>
          <a:xfrm flipV="1">
            <a:off x="0" y="499948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251520" y="1131590"/>
            <a:ext cx="4896544" cy="2769989"/>
          </a:xfrm>
          <a:prstGeom prst="rect">
            <a:avLst/>
          </a:prstGeom>
        </p:spPr>
        <p:txBody>
          <a:bodyPr wrap="square">
            <a:spAutoFit/>
          </a:bodyPr>
          <a:lstStyle/>
          <a:p>
            <a:r>
              <a:rPr lang="es-ES" b="1" dirty="0">
                <a:solidFill>
                  <a:srgbClr val="03697B"/>
                </a:solidFill>
                <a:effectLst>
                  <a:outerShdw blurRad="38100" dist="38100" dir="2700000" algn="tl">
                    <a:srgbClr val="000000">
                      <a:alpha val="43137"/>
                    </a:srgbClr>
                  </a:outerShdw>
                </a:effectLst>
                <a:latin typeface="Lato" pitchFamily="34" charset="0"/>
              </a:rPr>
              <a:t>INCUBATOR TYPES</a:t>
            </a:r>
          </a:p>
          <a:p>
            <a:endParaRPr lang="en-U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There are two types of equipment for incubation, </a:t>
            </a:r>
            <a:r>
              <a:rPr lang="en-US" sz="1200" dirty="0">
                <a:solidFill>
                  <a:schemeClr val="tx2">
                    <a:lumMod val="60000"/>
                    <a:lumOff val="40000"/>
                  </a:schemeClr>
                </a:solidFill>
                <a:latin typeface="Lato" pitchFamily="34" charset="0"/>
              </a:rPr>
              <a:t>static </a:t>
            </a:r>
            <a:r>
              <a:rPr lang="en-US" sz="1200" dirty="0">
                <a:solidFill>
                  <a:schemeClr val="tx1">
                    <a:lumMod val="65000"/>
                    <a:lumOff val="35000"/>
                  </a:schemeClr>
                </a:solidFill>
                <a:latin typeface="Lato" pitchFamily="34" charset="0"/>
              </a:rPr>
              <a:t>or</a:t>
            </a:r>
            <a:r>
              <a:rPr lang="en-US" sz="1200" dirty="0">
                <a:solidFill>
                  <a:schemeClr val="tx2">
                    <a:lumMod val="60000"/>
                    <a:lumOff val="40000"/>
                  </a:schemeClr>
                </a:solidFill>
                <a:latin typeface="Lato" pitchFamily="34" charset="0"/>
              </a:rPr>
              <a:t> natural convection</a:t>
            </a:r>
            <a:r>
              <a:rPr lang="en-US" sz="1200" dirty="0">
                <a:solidFill>
                  <a:schemeClr val="tx1">
                    <a:lumMod val="65000"/>
                    <a:lumOff val="35000"/>
                  </a:schemeClr>
                </a:solidFill>
                <a:latin typeface="Lato" pitchFamily="34" charset="0"/>
              </a:rPr>
              <a:t> and </a:t>
            </a:r>
            <a:r>
              <a:rPr lang="en-US" sz="1200" dirty="0">
                <a:solidFill>
                  <a:schemeClr val="tx2">
                    <a:lumMod val="60000"/>
                    <a:lumOff val="40000"/>
                  </a:schemeClr>
                </a:solidFill>
                <a:latin typeface="Lato" pitchFamily="34" charset="0"/>
              </a:rPr>
              <a:t>forced air.</a:t>
            </a:r>
          </a:p>
          <a:p>
            <a:endParaRPr lang="es-ES" sz="1200" b="1" dirty="0">
              <a:solidFill>
                <a:srgbClr val="03697B"/>
              </a:solidFill>
              <a:latin typeface="Lato" pitchFamily="34" charset="0"/>
            </a:endParaRPr>
          </a:p>
          <a:p>
            <a:r>
              <a:rPr lang="en-US" sz="1200" dirty="0">
                <a:solidFill>
                  <a:schemeClr val="tx1">
                    <a:lumMod val="65000"/>
                    <a:lumOff val="35000"/>
                  </a:schemeClr>
                </a:solidFill>
                <a:latin typeface="Lato" pitchFamily="34" charset="0"/>
              </a:rPr>
              <a:t>The incubators of forced air differ essentially in a greater speed to reach the conditions of work, as well as in the stability and greater uniformity within the own team.</a:t>
            </a:r>
          </a:p>
          <a:p>
            <a:endParaRPr lang="es-E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Static incubators are usually smaller volume, due to their constructive limitations.</a:t>
            </a:r>
          </a:p>
          <a:p>
            <a:endParaRPr lang="en-U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Its </a:t>
            </a:r>
            <a:r>
              <a:rPr lang="en-US" sz="1200" dirty="0">
                <a:solidFill>
                  <a:schemeClr val="tx2">
                    <a:lumMod val="60000"/>
                    <a:lumOff val="40000"/>
                  </a:schemeClr>
                </a:solidFill>
                <a:latin typeface="Lato" pitchFamily="34" charset="0"/>
              </a:rPr>
              <a:t>applications</a:t>
            </a:r>
            <a:r>
              <a:rPr lang="en-US" sz="1200" dirty="0">
                <a:solidFill>
                  <a:schemeClr val="tx1">
                    <a:lumMod val="65000"/>
                    <a:lumOff val="35000"/>
                  </a:schemeClr>
                </a:solidFill>
                <a:latin typeface="Lato" pitchFamily="34" charset="0"/>
              </a:rPr>
              <a:t> are diverse as: food industry, pharmacy, biological culture, </a:t>
            </a:r>
            <a:r>
              <a:rPr lang="en-US" sz="1200" dirty="0" err="1">
                <a:solidFill>
                  <a:schemeClr val="tx1">
                    <a:lumMod val="65000"/>
                    <a:lumOff val="35000"/>
                  </a:schemeClr>
                </a:solidFill>
                <a:latin typeface="Lato" pitchFamily="34" charset="0"/>
              </a:rPr>
              <a:t>etc</a:t>
            </a:r>
            <a:r>
              <a:rPr lang="es-ES" sz="1200" dirty="0">
                <a:solidFill>
                  <a:schemeClr val="tx1">
                    <a:lumMod val="65000"/>
                    <a:lumOff val="35000"/>
                  </a:schemeClr>
                </a:solidFill>
                <a:latin typeface="Lato" pitchFamily="34" charset="0"/>
              </a:rPr>
              <a:t>.</a:t>
            </a:r>
            <a:endParaRPr lang="en-US" sz="1200" dirty="0">
              <a:solidFill>
                <a:schemeClr val="tx1">
                  <a:lumMod val="65000"/>
                  <a:lumOff val="35000"/>
                </a:schemeClr>
              </a:solidFill>
              <a:latin typeface="Lato" pitchFamily="34" charset="0"/>
            </a:endParaRPr>
          </a:p>
        </p:txBody>
      </p:sp>
      <p:pic>
        <p:nvPicPr>
          <p:cNvPr id="1026" name="Picture 2" descr="C:\Users\usuario\Downloads\laboratory-829371_1280.jpg"/>
          <p:cNvPicPr>
            <a:picLocks noChangeAspect="1" noChangeArrowheads="1"/>
          </p:cNvPicPr>
          <p:nvPr/>
        </p:nvPicPr>
        <p:blipFill>
          <a:blip r:embed="rId3" cstate="print"/>
          <a:srcRect/>
          <a:stretch>
            <a:fillRect/>
          </a:stretch>
        </p:blipFill>
        <p:spPr bwMode="auto">
          <a:xfrm>
            <a:off x="5316083" y="1419622"/>
            <a:ext cx="3599045" cy="2699284"/>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ew Logo EQUITEC disco.jpg"/>
          <p:cNvPicPr>
            <a:picLocks noChangeAspect="1"/>
          </p:cNvPicPr>
          <p:nvPr/>
        </p:nvPicPr>
        <p:blipFill>
          <a:blip r:embed="rId2" cstate="print"/>
          <a:stretch>
            <a:fillRect/>
          </a:stretch>
        </p:blipFill>
        <p:spPr>
          <a:xfrm>
            <a:off x="0" y="0"/>
            <a:ext cx="2771800" cy="990792"/>
          </a:xfrm>
          <a:prstGeom prst="rect">
            <a:avLst/>
          </a:prstGeom>
        </p:spPr>
      </p:pic>
      <p:sp>
        <p:nvSpPr>
          <p:cNvPr id="5" name="4 Redondear rectángulo de esquina del mismo lado"/>
          <p:cNvSpPr/>
          <p:nvPr/>
        </p:nvSpPr>
        <p:spPr>
          <a:xfrm flipV="1">
            <a:off x="971600" y="62753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dondear rectángulo de esquina del mismo lado"/>
          <p:cNvSpPr/>
          <p:nvPr/>
        </p:nvSpPr>
        <p:spPr>
          <a:xfrm flipV="1">
            <a:off x="0" y="499948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251520" y="1131590"/>
            <a:ext cx="5760640" cy="2492990"/>
          </a:xfrm>
          <a:prstGeom prst="rect">
            <a:avLst/>
          </a:prstGeom>
        </p:spPr>
        <p:txBody>
          <a:bodyPr wrap="square">
            <a:spAutoFit/>
          </a:bodyPr>
          <a:lstStyle/>
          <a:p>
            <a:r>
              <a:rPr lang="es-ES" sz="1200" b="1" dirty="0">
                <a:solidFill>
                  <a:srgbClr val="03697B"/>
                </a:solidFill>
                <a:effectLst>
                  <a:outerShdw blurRad="38100" dist="38100" dir="2700000" algn="tl">
                    <a:srgbClr val="000000">
                      <a:alpha val="43137"/>
                    </a:srgbClr>
                  </a:outerShdw>
                </a:effectLst>
                <a:latin typeface="Lato" pitchFamily="34" charset="0"/>
              </a:rPr>
              <a:t>INCUBATOR TYPES</a:t>
            </a:r>
          </a:p>
          <a:p>
            <a:endParaRPr lang="es-E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The forced air incubators are based on the circulation of the air by means of an internal fan that guarantees the movement of the air and a uniformity and precise control over the temperatures., In this way it offers ideal conditions for the incubation of any laboratory product.</a:t>
            </a:r>
          </a:p>
          <a:p>
            <a:endParaRPr lang="es-E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The heating and cooling system will maintain a homogeneous and stable distribution of heat at all points of the chamber, as well as rapid heating and maintenance of internal conditions.</a:t>
            </a:r>
          </a:p>
          <a:p>
            <a:endParaRPr lang="en-U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The system will be completed with a temperature controller using PID parameters, with an excellent heating control over a wide range of temperatures.</a:t>
            </a:r>
            <a:endParaRPr lang="es-ES" sz="1200" dirty="0">
              <a:solidFill>
                <a:schemeClr val="tx1">
                  <a:lumMod val="65000"/>
                  <a:lumOff val="35000"/>
                </a:schemeClr>
              </a:solidFill>
              <a:latin typeface="Lato" pitchFamily="34" charset="0"/>
            </a:endParaRPr>
          </a:p>
        </p:txBody>
      </p:sp>
      <p:pic>
        <p:nvPicPr>
          <p:cNvPr id="2050" name="Picture 2"/>
          <p:cNvPicPr>
            <a:picLocks noChangeAspect="1" noChangeArrowheads="1"/>
          </p:cNvPicPr>
          <p:nvPr/>
        </p:nvPicPr>
        <p:blipFill>
          <a:blip r:embed="rId3" cstate="print"/>
          <a:srcRect l="32060" t="3941" r="19501"/>
          <a:stretch>
            <a:fillRect/>
          </a:stretch>
        </p:blipFill>
        <p:spPr bwMode="auto">
          <a:xfrm>
            <a:off x="6516216" y="1131590"/>
            <a:ext cx="2376264" cy="3217616"/>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ew Logo EQUITEC disco.jpg"/>
          <p:cNvPicPr>
            <a:picLocks noChangeAspect="1"/>
          </p:cNvPicPr>
          <p:nvPr/>
        </p:nvPicPr>
        <p:blipFill>
          <a:blip r:embed="rId2" cstate="print"/>
          <a:stretch>
            <a:fillRect/>
          </a:stretch>
        </p:blipFill>
        <p:spPr>
          <a:xfrm>
            <a:off x="0" y="0"/>
            <a:ext cx="2771800" cy="990792"/>
          </a:xfrm>
          <a:prstGeom prst="rect">
            <a:avLst/>
          </a:prstGeom>
        </p:spPr>
      </p:pic>
      <p:sp>
        <p:nvSpPr>
          <p:cNvPr id="5" name="4 Redondear rectángulo de esquina del mismo lado"/>
          <p:cNvSpPr/>
          <p:nvPr/>
        </p:nvSpPr>
        <p:spPr>
          <a:xfrm flipV="1">
            <a:off x="971600" y="467306"/>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dondear rectángulo de esquina del mismo lado"/>
          <p:cNvSpPr/>
          <p:nvPr/>
        </p:nvSpPr>
        <p:spPr>
          <a:xfrm flipV="1">
            <a:off x="0" y="499948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496354" y="706001"/>
            <a:ext cx="5760640" cy="4293483"/>
          </a:xfrm>
          <a:prstGeom prst="rect">
            <a:avLst/>
          </a:prstGeom>
        </p:spPr>
        <p:txBody>
          <a:bodyPr wrap="square">
            <a:spAutoFit/>
          </a:bodyPr>
          <a:lstStyle/>
          <a:p>
            <a:r>
              <a:rPr lang="es-ES" b="1" dirty="0">
                <a:solidFill>
                  <a:srgbClr val="03697B"/>
                </a:solidFill>
                <a:effectLst>
                  <a:outerShdw blurRad="38100" dist="38100" dir="2700000" algn="tl">
                    <a:srgbClr val="000000">
                      <a:alpha val="43137"/>
                    </a:srgbClr>
                  </a:outerShdw>
                </a:effectLst>
                <a:latin typeface="Lato" pitchFamily="34" charset="0"/>
              </a:rPr>
              <a:t>INCUBATORS FEATURES</a:t>
            </a:r>
          </a:p>
          <a:p>
            <a:pPr indent="-171450">
              <a:spcBef>
                <a:spcPts val="600"/>
              </a:spcBef>
              <a:buClr>
                <a:srgbClr val="03697E"/>
              </a:buClr>
              <a:buFont typeface="Wingdings" pitchFamily="2" charset="2"/>
              <a:buChar char="ü"/>
            </a:pPr>
            <a:r>
              <a:rPr lang="en-US" sz="1200" dirty="0">
                <a:solidFill>
                  <a:schemeClr val="tx1">
                    <a:lumMod val="65000"/>
                    <a:lumOff val="35000"/>
                  </a:schemeClr>
                </a:solidFill>
                <a:latin typeface="Lato" pitchFamily="34" charset="0"/>
              </a:rPr>
              <a:t>Different options of interior and exterior finishes</a:t>
            </a:r>
          </a:p>
          <a:p>
            <a:pPr indent="-171450">
              <a:spcBef>
                <a:spcPts val="600"/>
              </a:spcBef>
              <a:buClr>
                <a:srgbClr val="03697E"/>
              </a:buClr>
              <a:buFont typeface="Wingdings" pitchFamily="2" charset="2"/>
              <a:buChar char="ü"/>
            </a:pPr>
            <a:r>
              <a:rPr lang="en-US" sz="1200" dirty="0">
                <a:solidFill>
                  <a:schemeClr val="tx1">
                    <a:lumMod val="65000"/>
                    <a:lumOff val="35000"/>
                  </a:schemeClr>
                </a:solidFill>
                <a:latin typeface="Lato" pitchFamily="34" charset="0"/>
              </a:rPr>
              <a:t>Interior made of stainless steel AISI 304 , optional AISI 316.</a:t>
            </a:r>
          </a:p>
          <a:p>
            <a:pPr indent="-171450">
              <a:spcBef>
                <a:spcPts val="600"/>
              </a:spcBef>
              <a:buClr>
                <a:srgbClr val="03697E"/>
              </a:buClr>
              <a:buFont typeface="Wingdings" pitchFamily="2" charset="2"/>
              <a:buChar char="ü"/>
            </a:pPr>
            <a:r>
              <a:rPr lang="en-US" sz="1200" dirty="0">
                <a:solidFill>
                  <a:schemeClr val="tx1">
                    <a:lumMod val="65000"/>
                    <a:lumOff val="35000"/>
                  </a:schemeClr>
                </a:solidFill>
                <a:latin typeface="Lato" pitchFamily="34" charset="0"/>
              </a:rPr>
              <a:t>Exterior, steel coated with epoxy. , optional AISI 304</a:t>
            </a:r>
          </a:p>
          <a:p>
            <a:pPr indent="-171450">
              <a:spcBef>
                <a:spcPts val="600"/>
              </a:spcBef>
              <a:buClr>
                <a:srgbClr val="03697E"/>
              </a:buClr>
              <a:buFont typeface="Wingdings" pitchFamily="2" charset="2"/>
              <a:buChar char="ü"/>
            </a:pPr>
            <a:r>
              <a:rPr lang="en-US" sz="1200" dirty="0">
                <a:solidFill>
                  <a:schemeClr val="tx1">
                    <a:lumMod val="65000"/>
                    <a:lumOff val="35000"/>
                  </a:schemeClr>
                </a:solidFill>
                <a:latin typeface="Lato" pitchFamily="34" charset="0"/>
              </a:rPr>
              <a:t>Optional: internal glass door with independent lock</a:t>
            </a:r>
          </a:p>
          <a:p>
            <a:pPr indent="-171450">
              <a:spcBef>
                <a:spcPts val="600"/>
              </a:spcBef>
              <a:buClr>
                <a:srgbClr val="03697E"/>
              </a:buClr>
              <a:buFont typeface="Wingdings" pitchFamily="2" charset="2"/>
              <a:buChar char="ü"/>
            </a:pPr>
            <a:r>
              <a:rPr lang="en-US" sz="1200" dirty="0">
                <a:solidFill>
                  <a:schemeClr val="tx1">
                    <a:lumMod val="65000"/>
                    <a:lumOff val="35000"/>
                  </a:schemeClr>
                </a:solidFill>
                <a:latin typeface="Lato" pitchFamily="34" charset="0"/>
              </a:rPr>
              <a:t>PID microprocessor, to control all parameters, with fuzzy logic, </a:t>
            </a:r>
          </a:p>
          <a:p>
            <a:pPr>
              <a:spcBef>
                <a:spcPts val="600"/>
              </a:spcBef>
              <a:buClr>
                <a:srgbClr val="03697E"/>
              </a:buClr>
            </a:pPr>
            <a:r>
              <a:rPr lang="en-US" sz="1200" dirty="0">
                <a:solidFill>
                  <a:schemeClr val="tx1">
                    <a:lumMod val="65000"/>
                    <a:lumOff val="35000"/>
                  </a:schemeClr>
                </a:solidFill>
                <a:latin typeface="Lato" pitchFamily="34" charset="0"/>
              </a:rPr>
              <a:t>    to ensure a high    temperature stability inside of the chamber. </a:t>
            </a:r>
          </a:p>
          <a:p>
            <a:pPr indent="-171450">
              <a:spcBef>
                <a:spcPts val="600"/>
              </a:spcBef>
              <a:buClr>
                <a:srgbClr val="03697E"/>
              </a:buClr>
              <a:buFont typeface="Wingdings" pitchFamily="2" charset="2"/>
              <a:buChar char="ü"/>
            </a:pPr>
            <a:r>
              <a:rPr lang="en-US" sz="1200" dirty="0">
                <a:solidFill>
                  <a:schemeClr val="tx1">
                    <a:lumMod val="65000"/>
                    <a:lumOff val="35000"/>
                  </a:schemeClr>
                </a:solidFill>
                <a:latin typeface="Lato" pitchFamily="34" charset="0"/>
              </a:rPr>
              <a:t>Temperature range from +4ºC to +55ºC, .</a:t>
            </a:r>
          </a:p>
          <a:p>
            <a:pPr indent="-171450">
              <a:spcBef>
                <a:spcPts val="600"/>
              </a:spcBef>
              <a:buClr>
                <a:srgbClr val="03697E"/>
              </a:buClr>
              <a:buFont typeface="Wingdings" pitchFamily="2" charset="2"/>
              <a:buChar char="ü"/>
            </a:pPr>
            <a:r>
              <a:rPr lang="en-US" sz="1200" dirty="0">
                <a:solidFill>
                  <a:schemeClr val="tx1">
                    <a:lumMod val="65000"/>
                    <a:lumOff val="35000"/>
                  </a:schemeClr>
                </a:solidFill>
                <a:latin typeface="Lato" pitchFamily="34" charset="0"/>
              </a:rPr>
              <a:t>Variable humidity ranges depending on the application. </a:t>
            </a:r>
          </a:p>
          <a:p>
            <a:pPr indent="-171450">
              <a:spcBef>
                <a:spcPts val="600"/>
              </a:spcBef>
              <a:buClr>
                <a:srgbClr val="03697E"/>
              </a:buClr>
              <a:buFont typeface="Wingdings" pitchFamily="2" charset="2"/>
              <a:buChar char="ü"/>
            </a:pPr>
            <a:r>
              <a:rPr lang="en-US" sz="1200" dirty="0">
                <a:solidFill>
                  <a:schemeClr val="tx1">
                    <a:lumMod val="65000"/>
                    <a:lumOff val="35000"/>
                  </a:schemeClr>
                </a:solidFill>
                <a:latin typeface="Lato" pitchFamily="34" charset="0"/>
              </a:rPr>
              <a:t>Forced air refrigeration system </a:t>
            </a:r>
          </a:p>
          <a:p>
            <a:pPr indent="-171450">
              <a:spcBef>
                <a:spcPts val="600"/>
              </a:spcBef>
              <a:buClr>
                <a:srgbClr val="03697E"/>
              </a:buClr>
              <a:buFont typeface="Wingdings" pitchFamily="2" charset="2"/>
              <a:buChar char="ü"/>
            </a:pPr>
            <a:r>
              <a:rPr lang="en-US" sz="1200" dirty="0">
                <a:solidFill>
                  <a:schemeClr val="tx1">
                    <a:lumMod val="65000"/>
                    <a:lumOff val="35000"/>
                  </a:schemeClr>
                </a:solidFill>
                <a:latin typeface="Lato" pitchFamily="34" charset="0"/>
              </a:rPr>
              <a:t>Probe control with a precision of 0,1ºC.</a:t>
            </a:r>
          </a:p>
          <a:p>
            <a:pPr indent="-171450">
              <a:spcBef>
                <a:spcPts val="600"/>
              </a:spcBef>
              <a:buClr>
                <a:srgbClr val="03697E"/>
              </a:buClr>
              <a:buFont typeface="Wingdings" pitchFamily="2" charset="2"/>
              <a:buChar char="ü"/>
            </a:pPr>
            <a:r>
              <a:rPr lang="en-US" sz="1200" dirty="0">
                <a:solidFill>
                  <a:schemeClr val="tx1">
                    <a:lumMod val="65000"/>
                    <a:lumOff val="35000"/>
                  </a:schemeClr>
                </a:solidFill>
                <a:latin typeface="Lato" pitchFamily="34" charset="0"/>
              </a:rPr>
              <a:t>Homogeneity of +/- 1.0ºC inside of the chamber at 37ºC.</a:t>
            </a:r>
          </a:p>
          <a:p>
            <a:pPr indent="-171450">
              <a:spcBef>
                <a:spcPts val="600"/>
              </a:spcBef>
              <a:buClr>
                <a:srgbClr val="03697E"/>
              </a:buClr>
              <a:buFont typeface="Wingdings" pitchFamily="2" charset="2"/>
              <a:buChar char="ü"/>
            </a:pPr>
            <a:r>
              <a:rPr lang="en-US" sz="1200" dirty="0">
                <a:solidFill>
                  <a:schemeClr val="tx1">
                    <a:lumMod val="65000"/>
                    <a:lumOff val="35000"/>
                  </a:schemeClr>
                </a:solidFill>
                <a:latin typeface="Lato" pitchFamily="34" charset="0"/>
              </a:rPr>
              <a:t>Stability of +/- 0.4ºC inside of the chamber at 37ºC. </a:t>
            </a:r>
          </a:p>
          <a:p>
            <a:pPr indent="-171450">
              <a:spcBef>
                <a:spcPts val="600"/>
              </a:spcBef>
              <a:buClr>
                <a:srgbClr val="03697E"/>
              </a:buClr>
              <a:buFont typeface="Wingdings" pitchFamily="2" charset="2"/>
              <a:buChar char="ü"/>
            </a:pPr>
            <a:r>
              <a:rPr lang="en-US" sz="1200" dirty="0">
                <a:solidFill>
                  <a:schemeClr val="tx1">
                    <a:lumMod val="65000"/>
                    <a:lumOff val="35000"/>
                  </a:schemeClr>
                </a:solidFill>
                <a:latin typeface="Lato" pitchFamily="34" charset="0"/>
              </a:rPr>
              <a:t>Audible and visible alarms </a:t>
            </a:r>
          </a:p>
          <a:p>
            <a:pPr indent="-171450">
              <a:spcBef>
                <a:spcPts val="600"/>
              </a:spcBef>
              <a:buClr>
                <a:srgbClr val="03697E"/>
              </a:buClr>
              <a:buFont typeface="Wingdings" pitchFamily="2" charset="2"/>
              <a:buChar char="ü"/>
            </a:pPr>
            <a:r>
              <a:rPr lang="en-US" sz="1200" dirty="0">
                <a:solidFill>
                  <a:schemeClr val="tx1">
                    <a:lumMod val="65000"/>
                    <a:lumOff val="35000"/>
                  </a:schemeClr>
                </a:solidFill>
                <a:latin typeface="Lato" pitchFamily="34" charset="0"/>
              </a:rPr>
              <a:t>Security thermostat.</a:t>
            </a:r>
          </a:p>
          <a:p>
            <a:pPr indent="-171450">
              <a:spcBef>
                <a:spcPts val="600"/>
              </a:spcBef>
              <a:buClr>
                <a:srgbClr val="03697E"/>
              </a:buClr>
              <a:buFont typeface="Wingdings" pitchFamily="2" charset="2"/>
              <a:buChar char="ü"/>
            </a:pPr>
            <a:r>
              <a:rPr lang="en-US" sz="1200" dirty="0">
                <a:solidFill>
                  <a:schemeClr val="tx1">
                    <a:lumMod val="65000"/>
                    <a:lumOff val="35000"/>
                  </a:schemeClr>
                </a:solidFill>
                <a:latin typeface="Lato" pitchFamily="34" charset="0"/>
              </a:rPr>
              <a:t>Optional Lights for samples with photoperiod</a:t>
            </a:r>
          </a:p>
        </p:txBody>
      </p:sp>
      <p:pic>
        <p:nvPicPr>
          <p:cNvPr id="3" name="Imagen 2">
            <a:extLst>
              <a:ext uri="{FF2B5EF4-FFF2-40B4-BE49-F238E27FC236}">
                <a16:creationId xmlns:a16="http://schemas.microsoft.com/office/drawing/2014/main" id="{EA4E8A49-724E-4ED5-B245-83EC81905774}"/>
              </a:ext>
            </a:extLst>
          </p:cNvPr>
          <p:cNvPicPr>
            <a:picLocks noChangeAspect="1"/>
          </p:cNvPicPr>
          <p:nvPr/>
        </p:nvPicPr>
        <p:blipFill>
          <a:blip r:embed="rId3"/>
          <a:stretch>
            <a:fillRect/>
          </a:stretch>
        </p:blipFill>
        <p:spPr>
          <a:xfrm>
            <a:off x="5580112" y="1154424"/>
            <a:ext cx="3043008" cy="370334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ew Logo EQUITEC disco.jpg"/>
          <p:cNvPicPr>
            <a:picLocks noChangeAspect="1"/>
          </p:cNvPicPr>
          <p:nvPr/>
        </p:nvPicPr>
        <p:blipFill>
          <a:blip r:embed="rId2" cstate="print"/>
          <a:stretch>
            <a:fillRect/>
          </a:stretch>
        </p:blipFill>
        <p:spPr>
          <a:xfrm>
            <a:off x="0" y="0"/>
            <a:ext cx="2771800" cy="990792"/>
          </a:xfrm>
          <a:prstGeom prst="rect">
            <a:avLst/>
          </a:prstGeom>
        </p:spPr>
      </p:pic>
      <p:sp>
        <p:nvSpPr>
          <p:cNvPr id="5" name="4 Redondear rectángulo de esquina del mismo lado"/>
          <p:cNvSpPr/>
          <p:nvPr/>
        </p:nvSpPr>
        <p:spPr>
          <a:xfrm flipV="1">
            <a:off x="971600" y="62753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dondear rectángulo de esquina del mismo lado"/>
          <p:cNvSpPr/>
          <p:nvPr/>
        </p:nvSpPr>
        <p:spPr>
          <a:xfrm flipV="1">
            <a:off x="0" y="499948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251520" y="1131590"/>
            <a:ext cx="8640960" cy="1846659"/>
          </a:xfrm>
          <a:prstGeom prst="rect">
            <a:avLst/>
          </a:prstGeom>
        </p:spPr>
        <p:txBody>
          <a:bodyPr wrap="square">
            <a:spAutoFit/>
          </a:bodyPr>
          <a:lstStyle/>
          <a:p>
            <a:r>
              <a:rPr lang="es-ES" b="1" dirty="0">
                <a:solidFill>
                  <a:srgbClr val="03697B"/>
                </a:solidFill>
                <a:effectLst>
                  <a:outerShdw blurRad="38100" dist="38100" dir="2700000" algn="tl">
                    <a:srgbClr val="000000">
                      <a:alpha val="43137"/>
                    </a:srgbClr>
                  </a:outerShdw>
                </a:effectLst>
                <a:latin typeface="Lato" pitchFamily="34" charset="0"/>
              </a:rPr>
              <a:t>SPECIAL LIGHTING</a:t>
            </a:r>
          </a:p>
          <a:p>
            <a:endParaRPr lang="es-E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In some applications, it will be necessary to use an auxiliary lighting system, to be able to condition the samples under temperature, humidity and light conditions.</a:t>
            </a:r>
          </a:p>
          <a:p>
            <a:endParaRPr lang="es-E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In this case, there are different types of light to be able to introduce inside the camera as fluorescent tubes or low consumption LEDs. </a:t>
            </a:r>
          </a:p>
          <a:p>
            <a:endParaRPr lang="en-U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Our experience in plant growth chambers will be help to our clients to select the most suitable option for their application</a:t>
            </a:r>
            <a:r>
              <a:rPr lang="es-ES" sz="1200" dirty="0">
                <a:solidFill>
                  <a:schemeClr val="tx1">
                    <a:lumMod val="65000"/>
                    <a:lumOff val="35000"/>
                  </a:schemeClr>
                </a:solidFill>
                <a:latin typeface="Lato" pitchFamily="34" charset="0"/>
              </a:rPr>
              <a:t>. </a:t>
            </a:r>
          </a:p>
        </p:txBody>
      </p:sp>
      <p:pic>
        <p:nvPicPr>
          <p:cNvPr id="3074" name="Picture 2" descr="C:\Users\usuario\Desktop\EQUITEC 2018\6. Fotos\1. EGCS - Crecimniento de Plantas\_06A4080.jpg"/>
          <p:cNvPicPr>
            <a:picLocks noChangeAspect="1" noChangeArrowheads="1"/>
          </p:cNvPicPr>
          <p:nvPr/>
        </p:nvPicPr>
        <p:blipFill>
          <a:blip r:embed="rId3" cstate="print"/>
          <a:srcRect/>
          <a:stretch>
            <a:fillRect/>
          </a:stretch>
        </p:blipFill>
        <p:spPr bwMode="auto">
          <a:xfrm>
            <a:off x="5508104" y="2941326"/>
            <a:ext cx="1296144" cy="1981083"/>
          </a:xfrm>
          <a:prstGeom prst="rect">
            <a:avLst/>
          </a:prstGeom>
          <a:noFill/>
        </p:spPr>
      </p:pic>
      <p:pic>
        <p:nvPicPr>
          <p:cNvPr id="3075" name="Picture 3" descr="C:\Users\usuario\Desktop\EQUITEC 2018\6. Fotos\1. EGCS - Crecimniento de Plantas\_06A4075.jpg"/>
          <p:cNvPicPr>
            <a:picLocks noChangeAspect="1" noChangeArrowheads="1"/>
          </p:cNvPicPr>
          <p:nvPr/>
        </p:nvPicPr>
        <p:blipFill>
          <a:blip r:embed="rId4" cstate="print"/>
          <a:srcRect/>
          <a:stretch>
            <a:fillRect/>
          </a:stretch>
        </p:blipFill>
        <p:spPr bwMode="auto">
          <a:xfrm>
            <a:off x="3545655" y="2891175"/>
            <a:ext cx="984471" cy="1923678"/>
          </a:xfrm>
          <a:prstGeom prst="rect">
            <a:avLst/>
          </a:prstGeom>
          <a:noFill/>
        </p:spPr>
      </p:pic>
      <p:pic>
        <p:nvPicPr>
          <p:cNvPr id="2" name="Imagen 1">
            <a:extLst>
              <a:ext uri="{FF2B5EF4-FFF2-40B4-BE49-F238E27FC236}">
                <a16:creationId xmlns:a16="http://schemas.microsoft.com/office/drawing/2014/main" id="{7AEC274F-848D-4C6C-AE07-2ACC7DADEBF5}"/>
              </a:ext>
            </a:extLst>
          </p:cNvPr>
          <p:cNvPicPr>
            <a:picLocks noChangeAspect="1"/>
          </p:cNvPicPr>
          <p:nvPr/>
        </p:nvPicPr>
        <p:blipFill>
          <a:blip r:embed="rId5"/>
          <a:stretch>
            <a:fillRect/>
          </a:stretch>
        </p:blipFill>
        <p:spPr>
          <a:xfrm>
            <a:off x="1454565" y="3016494"/>
            <a:ext cx="1256875" cy="167304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ew Logo EQUITEC disco.jpg"/>
          <p:cNvPicPr>
            <a:picLocks noChangeAspect="1"/>
          </p:cNvPicPr>
          <p:nvPr/>
        </p:nvPicPr>
        <p:blipFill>
          <a:blip r:embed="rId2" cstate="print"/>
          <a:stretch>
            <a:fillRect/>
          </a:stretch>
        </p:blipFill>
        <p:spPr>
          <a:xfrm>
            <a:off x="0" y="0"/>
            <a:ext cx="2771800" cy="990792"/>
          </a:xfrm>
          <a:prstGeom prst="rect">
            <a:avLst/>
          </a:prstGeom>
        </p:spPr>
      </p:pic>
      <p:sp>
        <p:nvSpPr>
          <p:cNvPr id="5" name="4 Redondear rectángulo de esquina del mismo lado"/>
          <p:cNvSpPr/>
          <p:nvPr/>
        </p:nvSpPr>
        <p:spPr>
          <a:xfrm flipV="1">
            <a:off x="971600" y="62753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dondear rectángulo de esquina del mismo lado"/>
          <p:cNvSpPr/>
          <p:nvPr/>
        </p:nvSpPr>
        <p:spPr>
          <a:xfrm flipV="1">
            <a:off x="0" y="499948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251520" y="1131590"/>
            <a:ext cx="6480720" cy="2769989"/>
          </a:xfrm>
          <a:prstGeom prst="rect">
            <a:avLst/>
          </a:prstGeom>
        </p:spPr>
        <p:txBody>
          <a:bodyPr wrap="square">
            <a:spAutoFit/>
          </a:bodyPr>
          <a:lstStyle/>
          <a:p>
            <a:r>
              <a:rPr lang="es-ES" b="1" dirty="0">
                <a:solidFill>
                  <a:srgbClr val="03697B"/>
                </a:solidFill>
                <a:effectLst>
                  <a:outerShdw blurRad="38100" dist="38100" dir="2700000" algn="tl">
                    <a:srgbClr val="000000">
                      <a:alpha val="43137"/>
                    </a:srgbClr>
                  </a:outerShdw>
                </a:effectLst>
                <a:latin typeface="Lato" pitchFamily="34" charset="0"/>
              </a:rPr>
              <a:t>TEMPERATURE RANGE</a:t>
            </a:r>
          </a:p>
          <a:p>
            <a:endParaRPr lang="es-E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Each sample will have an optimal incubation temperature depending on the type of incubation that is to be developed. Although there are incubators with a greater range, it does not mean that they are the most suitable, because this type of equipment is oversized and therefore the work of the equipment decrease and it is  not working with the maximum benefit.</a:t>
            </a:r>
            <a:r>
              <a:rPr lang="es-ES" sz="1200" dirty="0">
                <a:solidFill>
                  <a:schemeClr val="tx1">
                    <a:lumMod val="65000"/>
                    <a:lumOff val="35000"/>
                  </a:schemeClr>
                </a:solidFill>
                <a:latin typeface="Lato" pitchFamily="34" charset="0"/>
              </a:rPr>
              <a:t>. </a:t>
            </a:r>
          </a:p>
          <a:p>
            <a:endParaRPr lang="es-E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Our incubators usually have a wide range, between + 5º C and + 50º C, which will cover most of the client's needs. For other ranges, please contact us.</a:t>
            </a:r>
          </a:p>
          <a:p>
            <a:endParaRPr lang="en-U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As optional, our equipment has the possibility of controlling the relative humidity of the environment, to improve the control conditions inside the incubator</a:t>
            </a:r>
            <a:r>
              <a:rPr lang="es-ES" sz="1200" dirty="0">
                <a:solidFill>
                  <a:schemeClr val="tx1">
                    <a:lumMod val="65000"/>
                    <a:lumOff val="35000"/>
                  </a:schemeClr>
                </a:solidFill>
                <a:latin typeface="Lato" pitchFamily="34" charset="0"/>
              </a:rPr>
              <a:t>. </a:t>
            </a:r>
          </a:p>
          <a:p>
            <a:endParaRPr lang="es-ES" sz="1200" i="1" dirty="0">
              <a:solidFill>
                <a:schemeClr val="tx2">
                  <a:lumMod val="60000"/>
                  <a:lumOff val="40000"/>
                </a:schemeClr>
              </a:solidFill>
              <a:latin typeface="Lato" pitchFamily="34" charset="0"/>
            </a:endParaRPr>
          </a:p>
          <a:p>
            <a:r>
              <a:rPr lang="en-US" sz="1200" i="1" dirty="0">
                <a:solidFill>
                  <a:schemeClr val="tx2">
                    <a:lumMod val="60000"/>
                    <a:lumOff val="40000"/>
                  </a:schemeClr>
                </a:solidFill>
                <a:latin typeface="Lato" pitchFamily="34" charset="0"/>
              </a:rPr>
              <a:t>Select your incubator with the most suitable range for your global needs.</a:t>
            </a:r>
            <a:endParaRPr lang="es-ES" sz="1200" i="1" dirty="0">
              <a:solidFill>
                <a:schemeClr val="tx2">
                  <a:lumMod val="60000"/>
                  <a:lumOff val="40000"/>
                </a:schemeClr>
              </a:solidFill>
              <a:latin typeface="Lato" pitchFamily="34" charset="0"/>
            </a:endParaRPr>
          </a:p>
        </p:txBody>
      </p:sp>
      <p:pic>
        <p:nvPicPr>
          <p:cNvPr id="4098" name="Picture 2" descr="C:\Users\usuario\Downloads\marketing-1530346_1280.png"/>
          <p:cNvPicPr>
            <a:picLocks noChangeAspect="1" noChangeArrowheads="1"/>
          </p:cNvPicPr>
          <p:nvPr/>
        </p:nvPicPr>
        <p:blipFill>
          <a:blip r:embed="rId3" cstate="print"/>
          <a:srcRect l="68314" t="45711"/>
          <a:stretch>
            <a:fillRect/>
          </a:stretch>
        </p:blipFill>
        <p:spPr bwMode="auto">
          <a:xfrm>
            <a:off x="6839421" y="1779662"/>
            <a:ext cx="2304579" cy="2427734"/>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ew Logo EQUITEC disco.jpg"/>
          <p:cNvPicPr>
            <a:picLocks noChangeAspect="1"/>
          </p:cNvPicPr>
          <p:nvPr/>
        </p:nvPicPr>
        <p:blipFill>
          <a:blip r:embed="rId2" cstate="print"/>
          <a:stretch>
            <a:fillRect/>
          </a:stretch>
        </p:blipFill>
        <p:spPr>
          <a:xfrm>
            <a:off x="0" y="0"/>
            <a:ext cx="2771800" cy="990792"/>
          </a:xfrm>
          <a:prstGeom prst="rect">
            <a:avLst/>
          </a:prstGeom>
        </p:spPr>
      </p:pic>
      <p:sp>
        <p:nvSpPr>
          <p:cNvPr id="5" name="4 Redondear rectángulo de esquina del mismo lado"/>
          <p:cNvSpPr/>
          <p:nvPr/>
        </p:nvSpPr>
        <p:spPr>
          <a:xfrm flipV="1">
            <a:off x="971600" y="62753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dondear rectángulo de esquina del mismo lado"/>
          <p:cNvSpPr/>
          <p:nvPr/>
        </p:nvSpPr>
        <p:spPr>
          <a:xfrm flipV="1">
            <a:off x="0" y="499948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251520" y="1131591"/>
            <a:ext cx="8640960" cy="2462213"/>
          </a:xfrm>
          <a:prstGeom prst="rect">
            <a:avLst/>
          </a:prstGeom>
        </p:spPr>
        <p:txBody>
          <a:bodyPr wrap="square">
            <a:spAutoFit/>
          </a:bodyPr>
          <a:lstStyle/>
          <a:p>
            <a:r>
              <a:rPr lang="es-ES" b="1" dirty="0">
                <a:solidFill>
                  <a:srgbClr val="03697B"/>
                </a:solidFill>
                <a:effectLst>
                  <a:outerShdw blurRad="38100" dist="38100" dir="2700000" algn="tl">
                    <a:srgbClr val="000000">
                      <a:alpha val="43137"/>
                    </a:srgbClr>
                  </a:outerShdw>
                </a:effectLst>
                <a:latin typeface="Lato" pitchFamily="34" charset="0"/>
              </a:rPr>
              <a:t>VOLUMEN</a:t>
            </a:r>
          </a:p>
          <a:p>
            <a:endParaRPr lang="es-ES" b="1" dirty="0">
              <a:solidFill>
                <a:srgbClr val="03697B"/>
              </a:solidFill>
              <a:effectLst>
                <a:outerShdw blurRad="38100" dist="38100" dir="2700000" algn="tl">
                  <a:srgbClr val="000000">
                    <a:alpha val="43137"/>
                  </a:srgbClr>
                </a:outerShdw>
              </a:effectLst>
              <a:latin typeface="Lato" pitchFamily="34" charset="0"/>
            </a:endParaRPr>
          </a:p>
          <a:p>
            <a:r>
              <a:rPr lang="en-US" sz="1200" dirty="0">
                <a:solidFill>
                  <a:schemeClr val="tx1">
                    <a:lumMod val="65000"/>
                    <a:lumOff val="35000"/>
                  </a:schemeClr>
                </a:solidFill>
                <a:latin typeface="Lato" pitchFamily="34" charset="0"/>
              </a:rPr>
              <a:t>There are different possibilities of volumes to select  an incubator, for a large number of samples as well for a small number of samples. Meanwhile static incubators usually have a small volume and forced air incubators allow larger volumes, also volumes of up to 1300 liters can be available.</a:t>
            </a:r>
          </a:p>
          <a:p>
            <a:endParaRPr lang="es-E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The volume of the equipment will be indicated by the number of samples that will be introduced inside of the equipment.</a:t>
            </a:r>
          </a:p>
          <a:p>
            <a:endParaRPr lang="es-ES" sz="1200" dirty="0">
              <a:solidFill>
                <a:schemeClr val="tx1">
                  <a:lumMod val="65000"/>
                  <a:lumOff val="35000"/>
                </a:schemeClr>
              </a:solidFill>
              <a:latin typeface="Lato" pitchFamily="34" charset="0"/>
            </a:endParaRPr>
          </a:p>
          <a:p>
            <a:r>
              <a:rPr lang="en-US" sz="1200" dirty="0">
                <a:solidFill>
                  <a:schemeClr val="tx2">
                    <a:lumMod val="60000"/>
                    <a:lumOff val="40000"/>
                  </a:schemeClr>
                </a:solidFill>
                <a:latin typeface="Lato" pitchFamily="34" charset="0"/>
              </a:rPr>
              <a:t>Select an optimal volume will help reduce energy consumption and  reduce the cost of installing the equipment.</a:t>
            </a:r>
            <a:endParaRPr lang="es-ES" sz="1200" dirty="0">
              <a:solidFill>
                <a:schemeClr val="tx2">
                  <a:lumMod val="60000"/>
                  <a:lumOff val="40000"/>
                </a:schemeClr>
              </a:solidFill>
              <a:latin typeface="Lato" pitchFamily="34" charset="0"/>
            </a:endParaRPr>
          </a:p>
          <a:p>
            <a:endParaRPr lang="es-ES" sz="1200" dirty="0">
              <a:solidFill>
                <a:schemeClr val="tx1">
                  <a:lumMod val="65000"/>
                  <a:lumOff val="35000"/>
                </a:schemeClr>
              </a:solidFill>
              <a:latin typeface="Lato" pitchFamily="34" charset="0"/>
            </a:endParaRPr>
          </a:p>
          <a:p>
            <a:pPr>
              <a:buFontTx/>
              <a:buChar char="-"/>
            </a:pPr>
            <a:endParaRPr lang="en-US" sz="10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		</a:t>
            </a:r>
          </a:p>
        </p:txBody>
      </p:sp>
      <p:pic>
        <p:nvPicPr>
          <p:cNvPr id="1026" name="Picture 2" descr="C:\Users\usuario\Pictures\inox.jpeg"/>
          <p:cNvPicPr>
            <a:picLocks noChangeAspect="1" noChangeArrowheads="1"/>
          </p:cNvPicPr>
          <p:nvPr/>
        </p:nvPicPr>
        <p:blipFill>
          <a:blip r:embed="rId3" cstate="print"/>
          <a:srcRect t="10779" r="50427" b="76229"/>
          <a:stretch>
            <a:fillRect/>
          </a:stretch>
        </p:blipFill>
        <p:spPr bwMode="auto">
          <a:xfrm>
            <a:off x="611560" y="3391778"/>
            <a:ext cx="3744416" cy="1388690"/>
          </a:xfrm>
          <a:prstGeom prst="rect">
            <a:avLst/>
          </a:prstGeom>
          <a:noFill/>
        </p:spPr>
      </p:pic>
      <p:pic>
        <p:nvPicPr>
          <p:cNvPr id="9" name="Picture 2" descr="C:\Users\usuario\Pictures\inox.jpeg"/>
          <p:cNvPicPr>
            <a:picLocks noChangeAspect="1" noChangeArrowheads="1"/>
          </p:cNvPicPr>
          <p:nvPr/>
        </p:nvPicPr>
        <p:blipFill>
          <a:blip r:embed="rId3" cstate="print"/>
          <a:srcRect t="33011" r="34690" b="50147"/>
          <a:stretch>
            <a:fillRect/>
          </a:stretch>
        </p:blipFill>
        <p:spPr bwMode="auto">
          <a:xfrm>
            <a:off x="4355976" y="3391778"/>
            <a:ext cx="3923928" cy="1431942"/>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ew Logo EQUITEC disco.jpg"/>
          <p:cNvPicPr>
            <a:picLocks noChangeAspect="1"/>
          </p:cNvPicPr>
          <p:nvPr/>
        </p:nvPicPr>
        <p:blipFill>
          <a:blip r:embed="rId2" cstate="print"/>
          <a:stretch>
            <a:fillRect/>
          </a:stretch>
        </p:blipFill>
        <p:spPr>
          <a:xfrm>
            <a:off x="0" y="0"/>
            <a:ext cx="2771800" cy="990792"/>
          </a:xfrm>
          <a:prstGeom prst="rect">
            <a:avLst/>
          </a:prstGeom>
        </p:spPr>
      </p:pic>
      <p:sp>
        <p:nvSpPr>
          <p:cNvPr id="5" name="4 Redondear rectángulo de esquina del mismo lado"/>
          <p:cNvSpPr/>
          <p:nvPr/>
        </p:nvSpPr>
        <p:spPr>
          <a:xfrm flipV="1">
            <a:off x="971600" y="62753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Redondear rectángulo de esquina del mismo lado"/>
          <p:cNvSpPr/>
          <p:nvPr/>
        </p:nvSpPr>
        <p:spPr>
          <a:xfrm flipV="1">
            <a:off x="0" y="4999484"/>
            <a:ext cx="8172400" cy="144016"/>
          </a:xfrm>
          <a:prstGeom prst="round2SameRect">
            <a:avLst/>
          </a:prstGeom>
          <a:solidFill>
            <a:srgbClr val="036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251520" y="1131591"/>
            <a:ext cx="8640960" cy="1846659"/>
          </a:xfrm>
          <a:prstGeom prst="rect">
            <a:avLst/>
          </a:prstGeom>
        </p:spPr>
        <p:txBody>
          <a:bodyPr wrap="square">
            <a:spAutoFit/>
          </a:bodyPr>
          <a:lstStyle/>
          <a:p>
            <a:r>
              <a:rPr lang="es-ES" b="1" dirty="0">
                <a:solidFill>
                  <a:srgbClr val="03697B"/>
                </a:solidFill>
                <a:effectLst>
                  <a:outerShdw blurRad="38100" dist="38100" dir="2700000" algn="tl">
                    <a:srgbClr val="000000">
                      <a:alpha val="43137"/>
                    </a:srgbClr>
                  </a:outerShdw>
                </a:effectLst>
                <a:latin typeface="Lato" pitchFamily="34" charset="0"/>
              </a:rPr>
              <a:t>INTERIOR FINISHES</a:t>
            </a:r>
          </a:p>
          <a:p>
            <a:endParaRPr lang="es-E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Interior finishes can affect the product depending on the sensitivity of the product. If the product may be susceptible to contamination, select an inert option, such as stainless steel. In general cases you can choose other interior finishes such as galvanized steel with epoxy paint or ABS finish.</a:t>
            </a:r>
          </a:p>
          <a:p>
            <a:endParaRPr lang="es-ES" sz="1200" dirty="0">
              <a:solidFill>
                <a:schemeClr val="tx1">
                  <a:lumMod val="65000"/>
                  <a:lumOff val="35000"/>
                </a:schemeClr>
              </a:solidFill>
              <a:latin typeface="Lato" pitchFamily="34" charset="0"/>
            </a:endParaRPr>
          </a:p>
          <a:p>
            <a:r>
              <a:rPr lang="en-US" sz="1200" dirty="0">
                <a:solidFill>
                  <a:schemeClr val="tx1">
                    <a:lumMod val="65000"/>
                    <a:lumOff val="35000"/>
                  </a:schemeClr>
                </a:solidFill>
                <a:latin typeface="Lato" pitchFamily="34" charset="0"/>
              </a:rPr>
              <a:t>We have different alternatives for interior finishes depending on the type of product to store</a:t>
            </a:r>
            <a:r>
              <a:rPr lang="es-ES" sz="1200" dirty="0">
                <a:solidFill>
                  <a:schemeClr val="tx1">
                    <a:lumMod val="65000"/>
                    <a:lumOff val="35000"/>
                  </a:schemeClr>
                </a:solidFill>
                <a:latin typeface="Lato" pitchFamily="34" charset="0"/>
              </a:rPr>
              <a:t>. </a:t>
            </a:r>
          </a:p>
          <a:p>
            <a:endParaRPr lang="es-ES" sz="1200" dirty="0">
              <a:solidFill>
                <a:schemeClr val="tx1">
                  <a:lumMod val="65000"/>
                  <a:lumOff val="35000"/>
                </a:schemeClr>
              </a:solidFill>
              <a:latin typeface="Lato" pitchFamily="34" charset="0"/>
            </a:endParaRPr>
          </a:p>
          <a:p>
            <a:r>
              <a:rPr lang="es-ES" sz="1200" b="1" i="1" dirty="0">
                <a:solidFill>
                  <a:srgbClr val="03697B"/>
                </a:solidFill>
                <a:latin typeface="Lato" pitchFamily="34" charset="0"/>
              </a:rPr>
              <a:t> </a:t>
            </a:r>
            <a:r>
              <a:rPr lang="en-US" sz="1200" b="1" i="1" dirty="0">
                <a:solidFill>
                  <a:srgbClr val="03697B"/>
                </a:solidFill>
                <a:latin typeface="Lato" pitchFamily="34" charset="0"/>
              </a:rPr>
              <a:t>Choose an interior finish that can not affect the stored products.</a:t>
            </a:r>
            <a:r>
              <a:rPr lang="en-US" sz="1200" dirty="0">
                <a:solidFill>
                  <a:schemeClr val="tx1">
                    <a:lumMod val="65000"/>
                    <a:lumOff val="35000"/>
                  </a:schemeClr>
                </a:solidFill>
                <a:latin typeface="Lato" pitchFamily="34" charset="0"/>
              </a:rPr>
              <a:t>		</a:t>
            </a:r>
          </a:p>
        </p:txBody>
      </p:sp>
      <p:pic>
        <p:nvPicPr>
          <p:cNvPr id="4098" name="Picture 2" descr="C:\Users\usuario\Desktop\EQUITEC 2018\6. Fotos\3. ER - FRIGORIFICOS\ER 182 C (1).jpg"/>
          <p:cNvPicPr>
            <a:picLocks noChangeAspect="1" noChangeArrowheads="1"/>
          </p:cNvPicPr>
          <p:nvPr/>
        </p:nvPicPr>
        <p:blipFill>
          <a:blip r:embed="rId3" cstate="print"/>
          <a:srcRect/>
          <a:stretch>
            <a:fillRect/>
          </a:stretch>
        </p:blipFill>
        <p:spPr bwMode="auto">
          <a:xfrm>
            <a:off x="1115616" y="3147815"/>
            <a:ext cx="2121229" cy="1622774"/>
          </a:xfrm>
          <a:prstGeom prst="rect">
            <a:avLst/>
          </a:prstGeom>
          <a:noFill/>
        </p:spPr>
      </p:pic>
      <p:pic>
        <p:nvPicPr>
          <p:cNvPr id="4099" name="Picture 3" descr="C:\Users\usuario\Desktop\EQUITEC 2018\6. Fotos\REFRIGERADORES INOX EXT\04.jpg"/>
          <p:cNvPicPr>
            <a:picLocks noChangeAspect="1" noChangeArrowheads="1"/>
          </p:cNvPicPr>
          <p:nvPr/>
        </p:nvPicPr>
        <p:blipFill>
          <a:blip r:embed="rId4" cstate="print"/>
          <a:srcRect/>
          <a:stretch>
            <a:fillRect/>
          </a:stretch>
        </p:blipFill>
        <p:spPr bwMode="auto">
          <a:xfrm>
            <a:off x="6300192" y="2931789"/>
            <a:ext cx="1368152" cy="2051097"/>
          </a:xfrm>
          <a:prstGeom prst="rect">
            <a:avLst/>
          </a:prstGeom>
          <a:noFill/>
        </p:spPr>
      </p:pic>
      <p:sp>
        <p:nvSpPr>
          <p:cNvPr id="9" name="8 Rectángulo"/>
          <p:cNvSpPr/>
          <p:nvPr/>
        </p:nvSpPr>
        <p:spPr>
          <a:xfrm>
            <a:off x="3347864" y="3291830"/>
            <a:ext cx="689612" cy="461665"/>
          </a:xfrm>
          <a:prstGeom prst="rect">
            <a:avLst/>
          </a:prstGeom>
        </p:spPr>
        <p:txBody>
          <a:bodyPr wrap="none">
            <a:spAutoFit/>
          </a:bodyPr>
          <a:lstStyle/>
          <a:p>
            <a:r>
              <a:rPr lang="es-ES" sz="1200" b="1" dirty="0">
                <a:solidFill>
                  <a:srgbClr val="03697B"/>
                </a:solidFill>
                <a:effectLst>
                  <a:outerShdw blurRad="38100" dist="38100" dir="2700000" algn="tl">
                    <a:srgbClr val="000000">
                      <a:alpha val="43137"/>
                    </a:srgbClr>
                  </a:outerShdw>
                </a:effectLst>
                <a:latin typeface="Lato" pitchFamily="34" charset="0"/>
              </a:rPr>
              <a:t> ABS</a:t>
            </a:r>
          </a:p>
          <a:p>
            <a:r>
              <a:rPr lang="es-ES" sz="1200" b="1" dirty="0">
                <a:solidFill>
                  <a:srgbClr val="03697B"/>
                </a:solidFill>
                <a:effectLst>
                  <a:outerShdw blurRad="38100" dist="38100" dir="2700000" algn="tl">
                    <a:srgbClr val="000000">
                      <a:alpha val="43137"/>
                    </a:srgbClr>
                  </a:outerShdw>
                </a:effectLst>
                <a:latin typeface="Lato" pitchFamily="34" charset="0"/>
              </a:rPr>
              <a:t>FINISH</a:t>
            </a:r>
            <a:endParaRPr lang="es-ES" sz="1200" dirty="0"/>
          </a:p>
        </p:txBody>
      </p:sp>
      <p:sp>
        <p:nvSpPr>
          <p:cNvPr id="10" name="9 Rectángulo"/>
          <p:cNvSpPr/>
          <p:nvPr/>
        </p:nvSpPr>
        <p:spPr>
          <a:xfrm>
            <a:off x="4794717" y="3262213"/>
            <a:ext cx="1577483" cy="461665"/>
          </a:xfrm>
          <a:prstGeom prst="rect">
            <a:avLst/>
          </a:prstGeom>
        </p:spPr>
        <p:txBody>
          <a:bodyPr wrap="none">
            <a:spAutoFit/>
          </a:bodyPr>
          <a:lstStyle/>
          <a:p>
            <a:r>
              <a:rPr lang="es-ES" sz="1200" b="1" dirty="0">
                <a:solidFill>
                  <a:srgbClr val="03697B"/>
                </a:solidFill>
                <a:effectLst>
                  <a:outerShdw blurRad="38100" dist="38100" dir="2700000" algn="tl">
                    <a:srgbClr val="000000">
                      <a:alpha val="43137"/>
                    </a:srgbClr>
                  </a:outerShdw>
                </a:effectLst>
                <a:latin typeface="Lato" pitchFamily="34" charset="0"/>
              </a:rPr>
              <a:t>STAINLESS STEEL</a:t>
            </a:r>
          </a:p>
          <a:p>
            <a:r>
              <a:rPr lang="es-ES" sz="1200" b="1" dirty="0">
                <a:solidFill>
                  <a:srgbClr val="03697B"/>
                </a:solidFill>
                <a:effectLst>
                  <a:outerShdw blurRad="38100" dist="38100" dir="2700000" algn="tl">
                    <a:srgbClr val="000000">
                      <a:alpha val="43137"/>
                    </a:srgbClr>
                  </a:outerShdw>
                </a:effectLst>
                <a:latin typeface="Lato" pitchFamily="34" charset="0"/>
              </a:rPr>
              <a:t>          FINISH </a:t>
            </a:r>
          </a:p>
        </p:txBody>
      </p:sp>
      <p:cxnSp>
        <p:nvCxnSpPr>
          <p:cNvPr id="12" name="11 Conector recto"/>
          <p:cNvCxnSpPr/>
          <p:nvPr/>
        </p:nvCxnSpPr>
        <p:spPr>
          <a:xfrm>
            <a:off x="3131840" y="3723878"/>
            <a:ext cx="1080120" cy="0"/>
          </a:xfrm>
          <a:prstGeom prst="line">
            <a:avLst/>
          </a:prstGeom>
          <a:ln>
            <a:solidFill>
              <a:srgbClr val="03697E"/>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5292080" y="3723878"/>
            <a:ext cx="1080120" cy="0"/>
          </a:xfrm>
          <a:prstGeom prst="line">
            <a:avLst/>
          </a:prstGeom>
          <a:ln>
            <a:solidFill>
              <a:srgbClr val="03697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766</TotalTime>
  <Words>1673</Words>
  <Application>Microsoft Office PowerPoint</Application>
  <PresentationFormat>Presentación en pantalla (16:9)</PresentationFormat>
  <Paragraphs>240</Paragraphs>
  <Slides>21</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21</vt:i4>
      </vt:variant>
    </vt:vector>
  </HeadingPairs>
  <TitlesOfParts>
    <vt:vector size="27" baseType="lpstr">
      <vt:lpstr>Arial</vt:lpstr>
      <vt:lpstr>Calibri</vt:lpstr>
      <vt:lpstr>Century Gothic</vt:lpstr>
      <vt:lpstr>Lato</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Usuario de Windows</dc:creator>
  <cp:lastModifiedBy>alfonso molina patiño</cp:lastModifiedBy>
  <cp:revision>137</cp:revision>
  <dcterms:created xsi:type="dcterms:W3CDTF">2018-10-03T23:18:27Z</dcterms:created>
  <dcterms:modified xsi:type="dcterms:W3CDTF">2019-08-04T10:16:05Z</dcterms:modified>
</cp:coreProperties>
</file>